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328" r:id="rId2"/>
    <p:sldId id="259" r:id="rId3"/>
    <p:sldId id="357" r:id="rId4"/>
    <p:sldId id="359" r:id="rId5"/>
    <p:sldId id="360" r:id="rId6"/>
    <p:sldId id="361" r:id="rId7"/>
    <p:sldId id="341" r:id="rId8"/>
    <p:sldId id="363" r:id="rId9"/>
    <p:sldId id="364" r:id="rId10"/>
    <p:sldId id="365" r:id="rId11"/>
    <p:sldId id="366" r:id="rId12"/>
    <p:sldId id="367" r:id="rId13"/>
    <p:sldId id="368" r:id="rId14"/>
    <p:sldId id="374" r:id="rId15"/>
    <p:sldId id="372" r:id="rId16"/>
    <p:sldId id="373" r:id="rId17"/>
    <p:sldId id="369" r:id="rId18"/>
    <p:sldId id="375" r:id="rId19"/>
    <p:sldId id="376" r:id="rId20"/>
    <p:sldId id="370" r:id="rId21"/>
    <p:sldId id="371" r:id="rId22"/>
    <p:sldId id="377" r:id="rId23"/>
    <p:sldId id="378" r:id="rId24"/>
    <p:sldId id="379" r:id="rId25"/>
    <p:sldId id="380" r:id="rId26"/>
    <p:sldId id="381" r:id="rId27"/>
    <p:sldId id="382" r:id="rId28"/>
    <p:sldId id="362" r:id="rId29"/>
  </p:sldIdLst>
  <p:sldSz cx="9144000" cy="6858000" type="screen4x3"/>
  <p:notesSz cx="6794500" cy="9906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FFFF"/>
    <a:srgbClr val="0101FF"/>
    <a:srgbClr val="0000FF"/>
    <a:srgbClr val="EAEAEA"/>
    <a:srgbClr val="FFFF00"/>
    <a:srgbClr val="00FF00"/>
    <a:srgbClr val="66FF6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30" autoAdjust="0"/>
    <p:restoredTop sz="94660"/>
  </p:normalViewPr>
  <p:slideViewPr>
    <p:cSldViewPr snapToObjects="1" showGuides="1">
      <p:cViewPr>
        <p:scale>
          <a:sx n="150" d="100"/>
          <a:sy n="150" d="100"/>
        </p:scale>
        <p:origin x="384" y="1890"/>
      </p:cViewPr>
      <p:guideLst>
        <p:guide orient="horz"/>
        <p:guide orient="horz" pos="4272"/>
        <p:guide orient="horz" pos="4146"/>
        <p:guide orient="horz" pos="96"/>
        <p:guide orient="horz" pos="576"/>
        <p:guide orient="horz" pos="2160"/>
        <p:guide orient="horz" pos="336"/>
        <p:guide orient="horz" pos="618"/>
        <p:guide pos="5088"/>
        <p:guide pos="5472"/>
        <p:guide pos="96"/>
        <p:guide pos="2880"/>
        <p:guide pos="432"/>
        <p:guide pos="3168"/>
        <p:guide pos="295"/>
        <p:guide pos="52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 showGuides="1">
      <p:cViewPr varScale="1">
        <p:scale>
          <a:sx n="40" d="100"/>
          <a:sy n="40" d="100"/>
        </p:scale>
        <p:origin x="-1464" y="-82"/>
      </p:cViewPr>
      <p:guideLst>
        <p:guide orient="horz" pos="3120"/>
        <p:guide pos="214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6" name="Rectangle 8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6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50" tIns="45875" rIns="91750" bIns="45875" numCol="1" anchor="t" anchorCtr="0" compatLnSpc="1">
            <a:prstTxWarp prst="textNoShape">
              <a:avLst/>
            </a:prstTxWarp>
          </a:bodyPr>
          <a:lstStyle>
            <a:lvl1pPr defTabSz="917575">
              <a:defRPr sz="1300"/>
            </a:lvl1pPr>
          </a:lstStyle>
          <a:p>
            <a:endParaRPr lang="de-DE" altLang="de-DE"/>
          </a:p>
        </p:txBody>
      </p:sp>
      <p:sp>
        <p:nvSpPr>
          <p:cNvPr id="7177" name="Rectangle 9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4812" cy="46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50" tIns="45875" rIns="91750" bIns="45875" numCol="1" anchor="t" anchorCtr="0" compatLnSpc="1">
            <a:prstTxWarp prst="textNoShape">
              <a:avLst/>
            </a:prstTxWarp>
          </a:bodyPr>
          <a:lstStyle>
            <a:lvl1pPr algn="r" defTabSz="917575">
              <a:defRPr sz="1300"/>
            </a:lvl1pPr>
          </a:lstStyle>
          <a:p>
            <a:endParaRPr lang="de-DE" altLang="de-DE"/>
          </a:p>
        </p:txBody>
      </p:sp>
      <p:sp>
        <p:nvSpPr>
          <p:cNvPr id="7178" name="Rectangle 10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8950"/>
            <a:ext cx="2944813" cy="54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50" tIns="45875" rIns="91750" bIns="45875" numCol="1" anchor="b" anchorCtr="0" compatLnSpc="1">
            <a:prstTxWarp prst="textNoShape">
              <a:avLst/>
            </a:prstTxWarp>
          </a:bodyPr>
          <a:lstStyle>
            <a:lvl1pPr defTabSz="917575">
              <a:defRPr sz="1300"/>
            </a:lvl1pPr>
          </a:lstStyle>
          <a:p>
            <a:endParaRPr lang="de-DE" altLang="de-DE"/>
          </a:p>
        </p:txBody>
      </p:sp>
      <p:sp>
        <p:nvSpPr>
          <p:cNvPr id="7179" name="Rectangle 11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378950"/>
            <a:ext cx="2944812" cy="54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50" tIns="45875" rIns="91750" bIns="45875" numCol="1" anchor="b" anchorCtr="0" compatLnSpc="1">
            <a:prstTxWarp prst="textNoShape">
              <a:avLst/>
            </a:prstTxWarp>
          </a:bodyPr>
          <a:lstStyle>
            <a:lvl1pPr algn="r" defTabSz="917575">
              <a:defRPr sz="1300"/>
            </a:lvl1pPr>
          </a:lstStyle>
          <a:p>
            <a:fld id="{1AC9CC2E-CF55-40A2-86D2-7CA3510767E5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499315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50" tIns="45875" rIns="91750" bIns="45875" numCol="1" anchor="t" anchorCtr="0" compatLnSpc="1">
            <a:prstTxWarp prst="textNoShape">
              <a:avLst/>
            </a:prstTxWarp>
          </a:bodyPr>
          <a:lstStyle>
            <a:lvl1pPr defTabSz="917575">
              <a:defRPr sz="1300">
                <a:latin typeface="Times New Roman" pitchFamily="18" charset="0"/>
              </a:defRPr>
            </a:lvl1pPr>
          </a:lstStyle>
          <a:p>
            <a:endParaRPr lang="de-DE" altLang="de-DE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4812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50" tIns="45875" rIns="91750" bIns="45875" numCol="1" anchor="t" anchorCtr="0" compatLnSpc="1">
            <a:prstTxWarp prst="textNoShape">
              <a:avLst/>
            </a:prstTxWarp>
          </a:bodyPr>
          <a:lstStyle>
            <a:lvl1pPr algn="r" defTabSz="917575">
              <a:defRPr sz="1300">
                <a:latin typeface="Times New Roman" pitchFamily="18" charset="0"/>
              </a:defRPr>
            </a:lvl1pPr>
          </a:lstStyle>
          <a:p>
            <a:endParaRPr lang="de-DE" altLang="de-DE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2338" y="741363"/>
            <a:ext cx="4954587" cy="37163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705350"/>
            <a:ext cx="4984750" cy="445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50" tIns="45875" rIns="91750" bIns="458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Klicken Sie, um die Formate des Vorlagentextes zu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9113"/>
            <a:ext cx="2944813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50" tIns="45875" rIns="91750" bIns="45875" numCol="1" anchor="b" anchorCtr="0" compatLnSpc="1">
            <a:prstTxWarp prst="textNoShape">
              <a:avLst/>
            </a:prstTxWarp>
          </a:bodyPr>
          <a:lstStyle>
            <a:lvl1pPr defTabSz="917575">
              <a:defRPr sz="1300">
                <a:latin typeface="Times New Roman" pitchFamily="18" charset="0"/>
              </a:defRPr>
            </a:lvl1pPr>
          </a:lstStyle>
          <a:p>
            <a:endParaRPr lang="de-DE" altLang="de-DE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09113"/>
            <a:ext cx="2944812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50" tIns="45875" rIns="91750" bIns="45875" numCol="1" anchor="b" anchorCtr="0" compatLnSpc="1">
            <a:prstTxWarp prst="textNoShape">
              <a:avLst/>
            </a:prstTxWarp>
          </a:bodyPr>
          <a:lstStyle>
            <a:lvl1pPr algn="r" defTabSz="917575">
              <a:defRPr sz="1300">
                <a:latin typeface="Times New Roman" pitchFamily="18" charset="0"/>
              </a:defRPr>
            </a:lvl1pPr>
          </a:lstStyle>
          <a:p>
            <a:fld id="{9942B72A-051E-40E9-A206-BFE6841722CF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239755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535AE6-E310-4658-90F3-6A424FF42257}" type="slidenum">
              <a:rPr lang="de-DE" altLang="de-DE"/>
              <a:pPr/>
              <a:t>1</a:t>
            </a:fld>
            <a:endParaRPr lang="de-DE" altLang="de-DE"/>
          </a:p>
        </p:txBody>
      </p:sp>
      <p:sp>
        <p:nvSpPr>
          <p:cNvPr id="448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8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AT" alt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6FC559-6217-4452-834F-6A87C7B927AC}" type="slidenum">
              <a:rPr lang="de-DE" altLang="de-DE"/>
              <a:pPr/>
              <a:t>10</a:t>
            </a:fld>
            <a:endParaRPr lang="de-DE" altLang="de-DE"/>
          </a:p>
        </p:txBody>
      </p:sp>
      <p:sp>
        <p:nvSpPr>
          <p:cNvPr id="602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2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AT" alt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6FC559-6217-4452-834F-6A87C7B927AC}" type="slidenum">
              <a:rPr lang="de-DE" altLang="de-DE"/>
              <a:pPr/>
              <a:t>11</a:t>
            </a:fld>
            <a:endParaRPr lang="de-DE" altLang="de-DE"/>
          </a:p>
        </p:txBody>
      </p:sp>
      <p:sp>
        <p:nvSpPr>
          <p:cNvPr id="602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2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AT" alt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6FC559-6217-4452-834F-6A87C7B927AC}" type="slidenum">
              <a:rPr lang="de-DE" altLang="de-DE"/>
              <a:pPr/>
              <a:t>12</a:t>
            </a:fld>
            <a:endParaRPr lang="de-DE" altLang="de-DE"/>
          </a:p>
        </p:txBody>
      </p:sp>
      <p:sp>
        <p:nvSpPr>
          <p:cNvPr id="602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2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AT" alt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6FC559-6217-4452-834F-6A87C7B927AC}" type="slidenum">
              <a:rPr lang="de-DE" altLang="de-DE"/>
              <a:pPr/>
              <a:t>13</a:t>
            </a:fld>
            <a:endParaRPr lang="de-DE" altLang="de-DE"/>
          </a:p>
        </p:txBody>
      </p:sp>
      <p:sp>
        <p:nvSpPr>
          <p:cNvPr id="602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2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AT" alt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6FC559-6217-4452-834F-6A87C7B927AC}" type="slidenum">
              <a:rPr lang="de-DE" altLang="de-DE"/>
              <a:pPr/>
              <a:t>14</a:t>
            </a:fld>
            <a:endParaRPr lang="de-DE" altLang="de-DE"/>
          </a:p>
        </p:txBody>
      </p:sp>
      <p:sp>
        <p:nvSpPr>
          <p:cNvPr id="602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2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AT" alt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6FC559-6217-4452-834F-6A87C7B927AC}" type="slidenum">
              <a:rPr lang="de-DE" altLang="de-DE"/>
              <a:pPr/>
              <a:t>15</a:t>
            </a:fld>
            <a:endParaRPr lang="de-DE" altLang="de-DE"/>
          </a:p>
        </p:txBody>
      </p:sp>
      <p:sp>
        <p:nvSpPr>
          <p:cNvPr id="602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2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AT" alt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6FC559-6217-4452-834F-6A87C7B927AC}" type="slidenum">
              <a:rPr lang="de-DE" altLang="de-DE"/>
              <a:pPr/>
              <a:t>16</a:t>
            </a:fld>
            <a:endParaRPr lang="de-DE" altLang="de-DE"/>
          </a:p>
        </p:txBody>
      </p:sp>
      <p:sp>
        <p:nvSpPr>
          <p:cNvPr id="602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2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AT" alt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6FC559-6217-4452-834F-6A87C7B927AC}" type="slidenum">
              <a:rPr lang="de-DE" altLang="de-DE"/>
              <a:pPr/>
              <a:t>17</a:t>
            </a:fld>
            <a:endParaRPr lang="de-DE" altLang="de-DE"/>
          </a:p>
        </p:txBody>
      </p:sp>
      <p:sp>
        <p:nvSpPr>
          <p:cNvPr id="602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2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AT" alt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6FC559-6217-4452-834F-6A87C7B927AC}" type="slidenum">
              <a:rPr lang="de-DE" altLang="de-DE"/>
              <a:pPr/>
              <a:t>18</a:t>
            </a:fld>
            <a:endParaRPr lang="de-DE" altLang="de-DE"/>
          </a:p>
        </p:txBody>
      </p:sp>
      <p:sp>
        <p:nvSpPr>
          <p:cNvPr id="602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2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AT" altLang="de-D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6FC559-6217-4452-834F-6A87C7B927AC}" type="slidenum">
              <a:rPr lang="de-DE" altLang="de-DE"/>
              <a:pPr/>
              <a:t>19</a:t>
            </a:fld>
            <a:endParaRPr lang="de-DE" altLang="de-DE"/>
          </a:p>
        </p:txBody>
      </p:sp>
      <p:sp>
        <p:nvSpPr>
          <p:cNvPr id="602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2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AT" alt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69D9FD-CA5E-4F3E-8484-FDA8448A924B}" type="slidenum">
              <a:rPr lang="de-DE" altLang="de-DE"/>
              <a:pPr/>
              <a:t>2</a:t>
            </a:fld>
            <a:endParaRPr lang="de-DE" altLang="de-DE"/>
          </a:p>
        </p:txBody>
      </p:sp>
      <p:sp>
        <p:nvSpPr>
          <p:cNvPr id="291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AT" alt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6FC559-6217-4452-834F-6A87C7B927AC}" type="slidenum">
              <a:rPr lang="de-DE" altLang="de-DE"/>
              <a:pPr/>
              <a:t>20</a:t>
            </a:fld>
            <a:endParaRPr lang="de-DE" altLang="de-DE"/>
          </a:p>
        </p:txBody>
      </p:sp>
      <p:sp>
        <p:nvSpPr>
          <p:cNvPr id="602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2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AT" altLang="de-D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6FC559-6217-4452-834F-6A87C7B927AC}" type="slidenum">
              <a:rPr lang="de-DE" altLang="de-DE"/>
              <a:pPr/>
              <a:t>21</a:t>
            </a:fld>
            <a:endParaRPr lang="de-DE" altLang="de-DE"/>
          </a:p>
        </p:txBody>
      </p:sp>
      <p:sp>
        <p:nvSpPr>
          <p:cNvPr id="602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2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AT" altLang="de-D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6FC559-6217-4452-834F-6A87C7B927AC}" type="slidenum">
              <a:rPr lang="de-DE" altLang="de-DE"/>
              <a:pPr/>
              <a:t>22</a:t>
            </a:fld>
            <a:endParaRPr lang="de-DE" altLang="de-DE"/>
          </a:p>
        </p:txBody>
      </p:sp>
      <p:sp>
        <p:nvSpPr>
          <p:cNvPr id="602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2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AT" altLang="de-DE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6FC559-6217-4452-834F-6A87C7B927AC}" type="slidenum">
              <a:rPr lang="de-DE" altLang="de-DE"/>
              <a:pPr/>
              <a:t>23</a:t>
            </a:fld>
            <a:endParaRPr lang="de-DE" altLang="de-DE"/>
          </a:p>
        </p:txBody>
      </p:sp>
      <p:sp>
        <p:nvSpPr>
          <p:cNvPr id="602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2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AT" altLang="de-DE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6FC559-6217-4452-834F-6A87C7B927AC}" type="slidenum">
              <a:rPr lang="de-DE" altLang="de-DE"/>
              <a:pPr/>
              <a:t>24</a:t>
            </a:fld>
            <a:endParaRPr lang="de-DE" altLang="de-DE"/>
          </a:p>
        </p:txBody>
      </p:sp>
      <p:sp>
        <p:nvSpPr>
          <p:cNvPr id="602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2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AT" altLang="de-DE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6FC559-6217-4452-834F-6A87C7B927AC}" type="slidenum">
              <a:rPr lang="de-DE" altLang="de-DE"/>
              <a:pPr/>
              <a:t>25</a:t>
            </a:fld>
            <a:endParaRPr lang="de-DE" altLang="de-DE"/>
          </a:p>
        </p:txBody>
      </p:sp>
      <p:sp>
        <p:nvSpPr>
          <p:cNvPr id="602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2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AT" altLang="de-DE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6FC559-6217-4452-834F-6A87C7B927AC}" type="slidenum">
              <a:rPr lang="de-DE" altLang="de-DE"/>
              <a:pPr/>
              <a:t>26</a:t>
            </a:fld>
            <a:endParaRPr lang="de-DE" altLang="de-DE"/>
          </a:p>
        </p:txBody>
      </p:sp>
      <p:sp>
        <p:nvSpPr>
          <p:cNvPr id="602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2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AT" altLang="de-DE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6FC559-6217-4452-834F-6A87C7B927AC}" type="slidenum">
              <a:rPr lang="de-DE" altLang="de-DE"/>
              <a:pPr/>
              <a:t>27</a:t>
            </a:fld>
            <a:endParaRPr lang="de-DE" altLang="de-DE"/>
          </a:p>
        </p:txBody>
      </p:sp>
      <p:sp>
        <p:nvSpPr>
          <p:cNvPr id="602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2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AT" altLang="de-DE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6FC559-6217-4452-834F-6A87C7B927AC}" type="slidenum">
              <a:rPr lang="de-DE" altLang="de-DE"/>
              <a:pPr/>
              <a:t>28</a:t>
            </a:fld>
            <a:endParaRPr lang="de-DE" altLang="de-DE"/>
          </a:p>
        </p:txBody>
      </p:sp>
      <p:sp>
        <p:nvSpPr>
          <p:cNvPr id="602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2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AT" alt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69D9FD-CA5E-4F3E-8484-FDA8448A924B}" type="slidenum">
              <a:rPr lang="de-DE" altLang="de-DE"/>
              <a:pPr/>
              <a:t>3</a:t>
            </a:fld>
            <a:endParaRPr lang="de-DE" altLang="de-DE"/>
          </a:p>
        </p:txBody>
      </p:sp>
      <p:sp>
        <p:nvSpPr>
          <p:cNvPr id="291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AT" alt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69D9FD-CA5E-4F3E-8484-FDA8448A924B}" type="slidenum">
              <a:rPr lang="de-DE" altLang="de-DE"/>
              <a:pPr/>
              <a:t>4</a:t>
            </a:fld>
            <a:endParaRPr lang="de-DE" altLang="de-DE"/>
          </a:p>
        </p:txBody>
      </p:sp>
      <p:sp>
        <p:nvSpPr>
          <p:cNvPr id="291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AT" alt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69D9FD-CA5E-4F3E-8484-FDA8448A924B}" type="slidenum">
              <a:rPr lang="de-DE" altLang="de-DE"/>
              <a:pPr/>
              <a:t>5</a:t>
            </a:fld>
            <a:endParaRPr lang="de-DE" altLang="de-DE"/>
          </a:p>
        </p:txBody>
      </p:sp>
      <p:sp>
        <p:nvSpPr>
          <p:cNvPr id="291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AT" alt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6FC559-6217-4452-834F-6A87C7B927AC}" type="slidenum">
              <a:rPr lang="de-DE" altLang="de-DE"/>
              <a:pPr/>
              <a:t>6</a:t>
            </a:fld>
            <a:endParaRPr lang="de-DE" altLang="de-DE"/>
          </a:p>
        </p:txBody>
      </p:sp>
      <p:sp>
        <p:nvSpPr>
          <p:cNvPr id="602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2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AT" alt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6FC559-6217-4452-834F-6A87C7B927AC}" type="slidenum">
              <a:rPr lang="de-DE" altLang="de-DE"/>
              <a:pPr/>
              <a:t>7</a:t>
            </a:fld>
            <a:endParaRPr lang="de-DE" altLang="de-DE"/>
          </a:p>
        </p:txBody>
      </p:sp>
      <p:sp>
        <p:nvSpPr>
          <p:cNvPr id="602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2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AT" alt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6FC559-6217-4452-834F-6A87C7B927AC}" type="slidenum">
              <a:rPr lang="de-DE" altLang="de-DE"/>
              <a:pPr/>
              <a:t>8</a:t>
            </a:fld>
            <a:endParaRPr lang="de-DE" altLang="de-DE"/>
          </a:p>
        </p:txBody>
      </p:sp>
      <p:sp>
        <p:nvSpPr>
          <p:cNvPr id="602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2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AT" alt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6FC559-6217-4452-834F-6A87C7B927AC}" type="slidenum">
              <a:rPr lang="de-DE" altLang="de-DE"/>
              <a:pPr/>
              <a:t>9</a:t>
            </a:fld>
            <a:endParaRPr lang="de-DE" altLang="de-DE"/>
          </a:p>
        </p:txBody>
      </p:sp>
      <p:sp>
        <p:nvSpPr>
          <p:cNvPr id="602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2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AT" alt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618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466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223000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2230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227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433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33015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8313" y="1219200"/>
            <a:ext cx="4027487" cy="52784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027488" cy="52784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654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436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118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7367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772500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9972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219200"/>
            <a:ext cx="8207375" cy="527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AT" altLang="de-DE" smtClean="0"/>
          </a:p>
        </p:txBody>
      </p:sp>
      <p:sp>
        <p:nvSpPr>
          <p:cNvPr id="1036" name="Line 12"/>
          <p:cNvSpPr>
            <a:spLocks noChangeShapeType="1"/>
          </p:cNvSpPr>
          <p:nvPr/>
        </p:nvSpPr>
        <p:spPr bwMode="auto">
          <a:xfrm>
            <a:off x="0" y="6610350"/>
            <a:ext cx="914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7" name="Text Box 13"/>
          <p:cNvSpPr txBox="1">
            <a:spLocks noChangeArrowheads="1"/>
          </p:cNvSpPr>
          <p:nvPr/>
        </p:nvSpPr>
        <p:spPr bwMode="auto">
          <a:xfrm>
            <a:off x="-137852" y="6581775"/>
            <a:ext cx="4241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de-DE" altLang="de-DE" sz="1200" dirty="0"/>
              <a:t>      </a:t>
            </a:r>
            <a:r>
              <a:rPr lang="de-DE" altLang="de-DE" sz="1200" dirty="0" smtClean="0"/>
              <a:t>10th</a:t>
            </a:r>
            <a:r>
              <a:rPr lang="de-DE" altLang="de-DE" sz="1200" baseline="0" dirty="0" smtClean="0"/>
              <a:t> ICA Mountain </a:t>
            </a:r>
            <a:r>
              <a:rPr lang="de-DE" altLang="de-DE" sz="1200" baseline="0" dirty="0" err="1" smtClean="0"/>
              <a:t>Cartography</a:t>
            </a:r>
            <a:r>
              <a:rPr lang="de-DE" altLang="de-DE" sz="1200" baseline="0" dirty="0" smtClean="0"/>
              <a:t> Workshop</a:t>
            </a:r>
            <a:endParaRPr lang="de-DE" altLang="de-DE" sz="1200" dirty="0"/>
          </a:p>
        </p:txBody>
      </p:sp>
      <p:sp>
        <p:nvSpPr>
          <p:cNvPr id="1041" name="Text Box 17"/>
          <p:cNvSpPr txBox="1">
            <a:spLocks noChangeArrowheads="1"/>
          </p:cNvSpPr>
          <p:nvPr/>
        </p:nvSpPr>
        <p:spPr bwMode="auto">
          <a:xfrm>
            <a:off x="7697788" y="6583363"/>
            <a:ext cx="13081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200"/>
              <a:t>Viktor Kaufmann</a:t>
            </a:r>
          </a:p>
        </p:txBody>
      </p:sp>
      <p:sp>
        <p:nvSpPr>
          <p:cNvPr id="1043" name="Line 19"/>
          <p:cNvSpPr>
            <a:spLocks noChangeShapeType="1"/>
          </p:cNvSpPr>
          <p:nvPr/>
        </p:nvSpPr>
        <p:spPr bwMode="auto">
          <a:xfrm>
            <a:off x="1066800" y="914400"/>
            <a:ext cx="71405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" name="Oval 20"/>
          <p:cNvSpPr>
            <a:spLocks noChangeArrowheads="1"/>
          </p:cNvSpPr>
          <p:nvPr/>
        </p:nvSpPr>
        <p:spPr bwMode="auto">
          <a:xfrm>
            <a:off x="8167688" y="8763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5" name="Oval 21"/>
          <p:cNvSpPr>
            <a:spLocks noChangeArrowheads="1"/>
          </p:cNvSpPr>
          <p:nvPr/>
        </p:nvSpPr>
        <p:spPr bwMode="auto">
          <a:xfrm>
            <a:off x="1028700" y="136525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8" name="Line 24"/>
          <p:cNvSpPr>
            <a:spLocks noChangeShapeType="1"/>
          </p:cNvSpPr>
          <p:nvPr/>
        </p:nvSpPr>
        <p:spPr bwMode="auto">
          <a:xfrm flipV="1">
            <a:off x="1066800" y="136525"/>
            <a:ext cx="0" cy="7778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51" name="Picture 27" descr="vm_logo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139700"/>
            <a:ext cx="777875" cy="77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2" name="Text Box 28"/>
          <p:cNvSpPr txBox="1">
            <a:spLocks noChangeArrowheads="1"/>
          </p:cNvSpPr>
          <p:nvPr/>
        </p:nvSpPr>
        <p:spPr bwMode="auto">
          <a:xfrm>
            <a:off x="4381500" y="6505575"/>
            <a:ext cx="3810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AT" altLang="de-DE" sz="1200"/>
          </a:p>
        </p:txBody>
      </p:sp>
      <p:sp>
        <p:nvSpPr>
          <p:cNvPr id="1053" name="Text Box 29"/>
          <p:cNvSpPr txBox="1">
            <a:spLocks noChangeArrowheads="1"/>
          </p:cNvSpPr>
          <p:nvPr/>
        </p:nvSpPr>
        <p:spPr bwMode="auto">
          <a:xfrm>
            <a:off x="4076700" y="6581775"/>
            <a:ext cx="990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fld id="{7017D9BF-0D0A-4473-8D7C-CE05A45182AF}" type="slidenum">
              <a:rPr lang="de-DE" altLang="de-DE" sz="1200"/>
              <a:pPr algn="ctr">
                <a:spcBef>
                  <a:spcPct val="50000"/>
                </a:spcBef>
              </a:pPr>
              <a:t>‹Nr.›</a:t>
            </a:fld>
            <a:r>
              <a:rPr lang="de-DE" altLang="de-DE" sz="1200" dirty="0"/>
              <a:t>/</a:t>
            </a:r>
            <a:r>
              <a:rPr lang="de-DE" altLang="de-DE" sz="1200" dirty="0" smtClean="0"/>
              <a:t>28</a:t>
            </a:r>
            <a:endParaRPr lang="de-AT" altLang="de-DE" sz="1200" dirty="0"/>
          </a:p>
        </p:txBody>
      </p:sp>
      <p:pic>
        <p:nvPicPr>
          <p:cNvPr id="1054" name="Picture 30" descr="logo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75" y="206375"/>
            <a:ext cx="1319213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marL="342900" indent="-342900" algn="l" rtl="0" fontAlgn="base">
        <a:spcBef>
          <a:spcPct val="0"/>
        </a:spcBef>
        <a:spcAft>
          <a:spcPct val="0"/>
        </a:spcAft>
        <a:buAutoNum type="arabicPeriod" startAt="9"/>
        <a:defRPr b="1">
          <a:solidFill>
            <a:schemeClr val="tx2"/>
          </a:solidFill>
          <a:latin typeface="+mj-lt"/>
          <a:ea typeface="+mj-ea"/>
          <a:cs typeface="+mj-cs"/>
        </a:defRPr>
      </a:lvl1pPr>
      <a:lvl2pPr marL="342900" indent="-342900" algn="l" rtl="0" fontAlgn="base">
        <a:spcBef>
          <a:spcPct val="0"/>
        </a:spcBef>
        <a:spcAft>
          <a:spcPct val="0"/>
        </a:spcAft>
        <a:buAutoNum type="arabicPeriod" startAt="9"/>
        <a:defRPr b="1">
          <a:solidFill>
            <a:schemeClr val="tx2"/>
          </a:solidFill>
          <a:latin typeface="Arial" charset="0"/>
        </a:defRPr>
      </a:lvl2pPr>
      <a:lvl3pPr marL="342900" indent="-342900" algn="l" rtl="0" fontAlgn="base">
        <a:spcBef>
          <a:spcPct val="0"/>
        </a:spcBef>
        <a:spcAft>
          <a:spcPct val="0"/>
        </a:spcAft>
        <a:buAutoNum type="arabicPeriod" startAt="9"/>
        <a:defRPr b="1">
          <a:solidFill>
            <a:schemeClr val="tx2"/>
          </a:solidFill>
          <a:latin typeface="Arial" charset="0"/>
        </a:defRPr>
      </a:lvl3pPr>
      <a:lvl4pPr marL="342900" indent="-342900" algn="l" rtl="0" fontAlgn="base">
        <a:spcBef>
          <a:spcPct val="0"/>
        </a:spcBef>
        <a:spcAft>
          <a:spcPct val="0"/>
        </a:spcAft>
        <a:buAutoNum type="arabicPeriod" startAt="9"/>
        <a:defRPr b="1">
          <a:solidFill>
            <a:schemeClr val="tx2"/>
          </a:solidFill>
          <a:latin typeface="Arial" charset="0"/>
        </a:defRPr>
      </a:lvl4pPr>
      <a:lvl5pPr marL="342900" indent="-342900" algn="l" rtl="0" fontAlgn="base">
        <a:spcBef>
          <a:spcPct val="0"/>
        </a:spcBef>
        <a:spcAft>
          <a:spcPct val="0"/>
        </a:spcAft>
        <a:buAutoNum type="arabicPeriod" startAt="9"/>
        <a:defRPr b="1">
          <a:solidFill>
            <a:schemeClr val="tx2"/>
          </a:solidFill>
          <a:latin typeface="Arial" charset="0"/>
        </a:defRPr>
      </a:lvl5pPr>
      <a:lvl6pPr marL="800100" indent="-342900" algn="l" rtl="0" fontAlgn="base">
        <a:spcBef>
          <a:spcPct val="0"/>
        </a:spcBef>
        <a:spcAft>
          <a:spcPct val="0"/>
        </a:spcAft>
        <a:buAutoNum type="arabicPeriod" startAt="9"/>
        <a:defRPr b="1">
          <a:solidFill>
            <a:schemeClr val="tx2"/>
          </a:solidFill>
          <a:latin typeface="Arial" charset="0"/>
        </a:defRPr>
      </a:lvl6pPr>
      <a:lvl7pPr marL="1257300" indent="-342900" algn="l" rtl="0" fontAlgn="base">
        <a:spcBef>
          <a:spcPct val="0"/>
        </a:spcBef>
        <a:spcAft>
          <a:spcPct val="0"/>
        </a:spcAft>
        <a:buAutoNum type="arabicPeriod" startAt="9"/>
        <a:defRPr b="1">
          <a:solidFill>
            <a:schemeClr val="tx2"/>
          </a:solidFill>
          <a:latin typeface="Arial" charset="0"/>
        </a:defRPr>
      </a:lvl7pPr>
      <a:lvl8pPr marL="1714500" indent="-342900" algn="l" rtl="0" fontAlgn="base">
        <a:spcBef>
          <a:spcPct val="0"/>
        </a:spcBef>
        <a:spcAft>
          <a:spcPct val="0"/>
        </a:spcAft>
        <a:buAutoNum type="arabicPeriod" startAt="9"/>
        <a:defRPr b="1">
          <a:solidFill>
            <a:schemeClr val="tx2"/>
          </a:solidFill>
          <a:latin typeface="Arial" charset="0"/>
        </a:defRPr>
      </a:lvl8pPr>
      <a:lvl9pPr marL="2171700" indent="-342900" algn="l" rtl="0" fontAlgn="base">
        <a:spcBef>
          <a:spcPct val="0"/>
        </a:spcBef>
        <a:spcAft>
          <a:spcPct val="0"/>
        </a:spcAft>
        <a:buAutoNum type="arabicPeriod" startAt="9"/>
        <a:defRPr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pn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Schreibtisch\Meetings\Obergurgl2010\Vortrag\inner_hochebenkar_rock_glacier.mpg" TargetMode="External"/><Relationship Id="rId5" Type="http://schemas.openxmlformats.org/officeDocument/2006/relationships/hyperlink" Target="http://www.geoimaging.tugraz.at/viktor.kaufmann/animations.html" TargetMode="Externa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AutoShape 2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676400" y="1219200"/>
            <a:ext cx="2533650" cy="219075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491" name="Text Box 3"/>
          <p:cNvSpPr txBox="1">
            <a:spLocks noChangeArrowheads="1"/>
          </p:cNvSpPr>
          <p:nvPr/>
        </p:nvSpPr>
        <p:spPr bwMode="auto">
          <a:xfrm>
            <a:off x="971550" y="1304925"/>
            <a:ext cx="7715250" cy="364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de-DE" sz="2400" dirty="0" smtClean="0">
                <a:solidFill>
                  <a:srgbClr val="FF0000"/>
                </a:solidFill>
              </a:rPr>
              <a:t>Quantification and visualization of periglacial surface deformation in the </a:t>
            </a:r>
            <a:r>
              <a:rPr lang="en-US" altLang="de-DE" sz="2400" dirty="0" err="1" smtClean="0">
                <a:solidFill>
                  <a:srgbClr val="FF0000"/>
                </a:solidFill>
              </a:rPr>
              <a:t>Inneres</a:t>
            </a:r>
            <a:r>
              <a:rPr lang="en-US" altLang="de-DE" sz="2400" dirty="0" smtClean="0">
                <a:solidFill>
                  <a:srgbClr val="FF0000"/>
                </a:solidFill>
              </a:rPr>
              <a:t> </a:t>
            </a:r>
            <a:r>
              <a:rPr lang="en-US" altLang="de-DE" sz="2400" dirty="0" err="1" smtClean="0">
                <a:solidFill>
                  <a:srgbClr val="FF0000"/>
                </a:solidFill>
              </a:rPr>
              <a:t>Hochebenkar</a:t>
            </a:r>
            <a:r>
              <a:rPr lang="en-US" altLang="de-DE" sz="2400" dirty="0" smtClean="0">
                <a:solidFill>
                  <a:srgbClr val="FF0000"/>
                </a:solidFill>
              </a:rPr>
              <a:t> cirque,</a:t>
            </a:r>
            <a:br>
              <a:rPr lang="en-US" altLang="de-DE" sz="2400" dirty="0" smtClean="0">
                <a:solidFill>
                  <a:srgbClr val="FF0000"/>
                </a:solidFill>
              </a:rPr>
            </a:br>
            <a:r>
              <a:rPr lang="en-US" altLang="de-DE" sz="2400" dirty="0" err="1" smtClean="0">
                <a:solidFill>
                  <a:srgbClr val="FF0000"/>
                </a:solidFill>
              </a:rPr>
              <a:t>Ötztal</a:t>
            </a:r>
            <a:r>
              <a:rPr lang="en-US" altLang="de-DE" sz="2400" dirty="0" smtClean="0">
                <a:solidFill>
                  <a:srgbClr val="FF0000"/>
                </a:solidFill>
              </a:rPr>
              <a:t> Alps, Austria</a:t>
            </a:r>
          </a:p>
          <a:p>
            <a:pPr>
              <a:spcBef>
                <a:spcPct val="50000"/>
              </a:spcBef>
            </a:pPr>
            <a:r>
              <a:rPr lang="en-US" altLang="de-DE" sz="1800" dirty="0" smtClean="0">
                <a:solidFill>
                  <a:srgbClr val="FF0000"/>
                </a:solidFill>
              </a:rPr>
              <a:t>  </a:t>
            </a:r>
            <a:r>
              <a:rPr lang="en-US" altLang="de-DE" sz="1800" dirty="0" smtClean="0"/>
              <a:t/>
            </a:r>
            <a:br>
              <a:rPr lang="en-US" altLang="de-DE" sz="1800" dirty="0" smtClean="0"/>
            </a:br>
            <a:r>
              <a:rPr lang="en-US" altLang="de-DE" sz="2000" dirty="0" smtClean="0"/>
              <a:t>Viktor Kaufmann</a:t>
            </a:r>
            <a:br>
              <a:rPr lang="en-US" altLang="de-DE" sz="2000" dirty="0" smtClean="0"/>
            </a:br>
            <a:r>
              <a:rPr lang="en-US" altLang="de-DE" sz="1600" dirty="0" smtClean="0"/>
              <a:t>Institute of Geodesy</a:t>
            </a:r>
            <a:br>
              <a:rPr lang="en-US" altLang="de-DE" sz="1600" dirty="0" smtClean="0"/>
            </a:br>
            <a:r>
              <a:rPr lang="en-US" altLang="de-DE" sz="1600" dirty="0" smtClean="0"/>
              <a:t>Graz University of Technology</a:t>
            </a:r>
            <a:r>
              <a:rPr lang="en-US" altLang="de-DE" sz="2000" dirty="0" smtClean="0"/>
              <a:t/>
            </a:r>
            <a:br>
              <a:rPr lang="en-US" altLang="de-DE" sz="2000" dirty="0" smtClean="0"/>
            </a:br>
            <a:r>
              <a:rPr lang="en-US" altLang="de-DE" sz="1600" dirty="0" err="1" smtClean="0"/>
              <a:t>Steyrergasse</a:t>
            </a:r>
            <a:r>
              <a:rPr lang="en-US" altLang="de-DE" sz="1600" dirty="0" smtClean="0"/>
              <a:t> 30</a:t>
            </a:r>
            <a:br>
              <a:rPr lang="en-US" altLang="de-DE" sz="1600" dirty="0" smtClean="0"/>
            </a:br>
            <a:r>
              <a:rPr lang="en-US" altLang="de-DE" sz="1600" dirty="0" smtClean="0"/>
              <a:t>A-8010 Graz, Austria</a:t>
            </a:r>
            <a:br>
              <a:rPr lang="en-US" altLang="de-DE" sz="1600" dirty="0" smtClean="0"/>
            </a:br>
            <a:r>
              <a:rPr lang="en-US" altLang="de-DE" sz="1600" dirty="0" smtClean="0"/>
              <a:t/>
            </a:r>
            <a:br>
              <a:rPr lang="en-US" altLang="de-DE" sz="1600" dirty="0" smtClean="0"/>
            </a:br>
            <a:r>
              <a:rPr lang="en-US" altLang="de-DE" sz="1600" dirty="0" smtClean="0"/>
              <a:t>E-mail: viktor.kaufmann@tugraz.at </a:t>
            </a:r>
            <a:br>
              <a:rPr lang="en-US" altLang="de-DE" sz="1600" dirty="0" smtClean="0"/>
            </a:br>
            <a:r>
              <a:rPr lang="en-US" altLang="de-DE" sz="1600" dirty="0" smtClean="0"/>
              <a:t>http://www.geoimaging.tugraz.at/viktor.kaufmann/</a:t>
            </a:r>
            <a:endParaRPr lang="en-US" altLang="de-DE" sz="1600" dirty="0"/>
          </a:p>
        </p:txBody>
      </p:sp>
      <p:pic>
        <p:nvPicPr>
          <p:cNvPr id="447494" name="Picture 6" descr="geoimag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325" y="139700"/>
            <a:ext cx="2647950" cy="66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7496" name="Picture 8" descr="Panorama_obergurg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5095875"/>
            <a:ext cx="6880225" cy="134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994317" y="6398115"/>
            <a:ext cx="307007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/>
              <a:t>Panorama: </a:t>
            </a:r>
            <a:r>
              <a:rPr lang="en-US" sz="600" dirty="0" err="1" smtClean="0"/>
              <a:t>Obergurgl</a:t>
            </a:r>
            <a:r>
              <a:rPr lang="en-US" sz="600" dirty="0" smtClean="0"/>
              <a:t>, </a:t>
            </a:r>
            <a:r>
              <a:rPr lang="en-US" sz="600" dirty="0" err="1" smtClean="0"/>
              <a:t>Rotmoos</a:t>
            </a:r>
            <a:r>
              <a:rPr lang="en-US" sz="600" dirty="0" smtClean="0"/>
              <a:t> valley, </a:t>
            </a:r>
            <a:r>
              <a:rPr lang="en-US" sz="600" dirty="0" err="1" smtClean="0"/>
              <a:t>Äußeres</a:t>
            </a:r>
            <a:r>
              <a:rPr lang="en-US" sz="600" dirty="0" smtClean="0"/>
              <a:t> </a:t>
            </a:r>
            <a:r>
              <a:rPr lang="en-US" sz="600" dirty="0" err="1" smtClean="0"/>
              <a:t>Hochebenkar</a:t>
            </a:r>
            <a:r>
              <a:rPr lang="en-US" sz="600" dirty="0" smtClean="0"/>
              <a:t> cirque, Gurgler </a:t>
            </a:r>
            <a:r>
              <a:rPr lang="en-US" sz="600" dirty="0" err="1" smtClean="0"/>
              <a:t>Ferner</a:t>
            </a:r>
            <a:endParaRPr lang="en-US" sz="600" dirty="0"/>
          </a:p>
        </p:txBody>
      </p:sp>
      <p:sp>
        <p:nvSpPr>
          <p:cNvPr id="7" name="Textfeld 6"/>
          <p:cNvSpPr txBox="1"/>
          <p:nvPr/>
        </p:nvSpPr>
        <p:spPr>
          <a:xfrm>
            <a:off x="988028" y="6401236"/>
            <a:ext cx="103746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/>
              <a:t>V. Kaufmann, 10.8.2008 </a:t>
            </a:r>
            <a:endParaRPr lang="en-US" sz="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2" name="Text Box 4"/>
          <p:cNvSpPr txBox="1">
            <a:spLocks noChangeArrowheads="1"/>
          </p:cNvSpPr>
          <p:nvPr/>
        </p:nvSpPr>
        <p:spPr bwMode="auto">
          <a:xfrm>
            <a:off x="971550" y="1304925"/>
            <a:ext cx="212269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de-DE" sz="2000" dirty="0" smtClean="0">
                <a:solidFill>
                  <a:srgbClr val="FF0000"/>
                </a:solidFill>
                <a:latin typeface="Arial" charset="0"/>
              </a:rPr>
              <a:t>Supporting maps</a:t>
            </a:r>
            <a:endParaRPr lang="en-US" altLang="de-DE" sz="20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144588" y="0"/>
            <a:ext cx="6775784" cy="92333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indent="0">
              <a:buFontTx/>
              <a:buNone/>
            </a:pPr>
            <a:r>
              <a:rPr lang="en-US" altLang="de-DE" b="0" dirty="0" smtClean="0"/>
              <a:t>Quantification and visualization of periglacial surface deformation</a:t>
            </a:r>
            <a:br>
              <a:rPr lang="en-US" altLang="de-DE" b="0" dirty="0" smtClean="0"/>
            </a:br>
            <a:r>
              <a:rPr lang="en-US" altLang="de-DE" b="0" dirty="0" smtClean="0"/>
              <a:t>in the </a:t>
            </a:r>
            <a:r>
              <a:rPr lang="en-US" altLang="de-DE" b="0" dirty="0" err="1" smtClean="0"/>
              <a:t>Inneres</a:t>
            </a:r>
            <a:r>
              <a:rPr lang="en-US" altLang="de-DE" b="0" dirty="0" smtClean="0"/>
              <a:t> </a:t>
            </a:r>
            <a:r>
              <a:rPr lang="en-US" altLang="de-DE" b="0" dirty="0" err="1" smtClean="0"/>
              <a:t>Hochebenkar</a:t>
            </a:r>
            <a:r>
              <a:rPr lang="en-US" altLang="de-DE" b="0" dirty="0" smtClean="0"/>
              <a:t> cirque, </a:t>
            </a:r>
            <a:r>
              <a:rPr lang="en-US" altLang="de-DE" b="0" dirty="0" err="1" smtClean="0"/>
              <a:t>Ötztal</a:t>
            </a:r>
            <a:r>
              <a:rPr lang="en-US" altLang="de-DE" b="0" dirty="0" smtClean="0"/>
              <a:t> Alps, Austria</a:t>
            </a:r>
            <a:br>
              <a:rPr lang="en-US" altLang="de-DE" b="0" dirty="0" smtClean="0"/>
            </a:br>
            <a:r>
              <a:rPr lang="en-US" altLang="de-DE" dirty="0"/>
              <a:t>3</a:t>
            </a:r>
            <a:r>
              <a:rPr lang="en-US" altLang="de-DE" dirty="0" smtClean="0"/>
              <a:t>. Previous work</a:t>
            </a:r>
            <a:endParaRPr lang="en-US" altLang="de-DE" dirty="0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963310" y="5891866"/>
            <a:ext cx="711389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de-DE" sz="1600" dirty="0" smtClean="0"/>
              <a:t>Map '</a:t>
            </a:r>
            <a:r>
              <a:rPr lang="en-US" altLang="de-DE" sz="1600" dirty="0" err="1" smtClean="0"/>
              <a:t>Ötztaler</a:t>
            </a:r>
            <a:r>
              <a:rPr lang="en-US" altLang="de-DE" sz="1600" dirty="0" smtClean="0"/>
              <a:t> Alpen, Blatt </a:t>
            </a:r>
            <a:r>
              <a:rPr lang="en-US" altLang="de-DE" sz="1600" dirty="0" err="1" smtClean="0"/>
              <a:t>Gurgl</a:t>
            </a:r>
            <a:r>
              <a:rPr lang="en-US" altLang="de-DE" sz="1600" dirty="0"/>
              <a:t>'</a:t>
            </a:r>
            <a:r>
              <a:rPr lang="en-US" altLang="de-DE" sz="1600" dirty="0" smtClean="0"/>
              <a:t> 1:25,000 (photogrammetric survey 1936),</a:t>
            </a:r>
            <a:br>
              <a:rPr lang="en-US" altLang="de-DE" sz="1600" dirty="0" smtClean="0"/>
            </a:br>
            <a:r>
              <a:rPr lang="en-US" altLang="de-DE" sz="1600" dirty="0" smtClean="0"/>
              <a:t>published in 1949 by the Austrian Alpine Club.</a:t>
            </a:r>
            <a:endParaRPr lang="en-US" altLang="de-DE" sz="1600" dirty="0"/>
          </a:p>
        </p:txBody>
      </p:sp>
      <p:pic>
        <p:nvPicPr>
          <p:cNvPr id="3074" name="Picture 2" descr="D:\Schreibtisch\Meetings\HMC2016\Paper\Figures\Figure_4\Figure_4_lowr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49" y="1838486"/>
            <a:ext cx="7560000" cy="407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93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chreibtisch\Meetings\HMC2016\Paper\Figures\Figure_5\Figure_5_lowr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440" y="1838485"/>
            <a:ext cx="7560000" cy="407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1092" name="Text Box 4"/>
          <p:cNvSpPr txBox="1">
            <a:spLocks noChangeArrowheads="1"/>
          </p:cNvSpPr>
          <p:nvPr/>
        </p:nvSpPr>
        <p:spPr bwMode="auto">
          <a:xfrm>
            <a:off x="971550" y="1304925"/>
            <a:ext cx="212269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de-DE" sz="2000" dirty="0" smtClean="0">
                <a:solidFill>
                  <a:srgbClr val="FF0000"/>
                </a:solidFill>
                <a:latin typeface="Arial" charset="0"/>
              </a:rPr>
              <a:t>Supporting maps</a:t>
            </a:r>
            <a:endParaRPr lang="en-US" altLang="de-DE" sz="20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144588" y="0"/>
            <a:ext cx="6775784" cy="92333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indent="0">
              <a:buFontTx/>
              <a:buNone/>
            </a:pPr>
            <a:r>
              <a:rPr lang="en-US" altLang="de-DE" b="0" dirty="0" smtClean="0"/>
              <a:t>Quantification and visualization of periglacial surface deformation</a:t>
            </a:r>
            <a:br>
              <a:rPr lang="en-US" altLang="de-DE" b="0" dirty="0" smtClean="0"/>
            </a:br>
            <a:r>
              <a:rPr lang="en-US" altLang="de-DE" b="0" dirty="0" smtClean="0"/>
              <a:t>in the </a:t>
            </a:r>
            <a:r>
              <a:rPr lang="en-US" altLang="de-DE" b="0" dirty="0" err="1" smtClean="0"/>
              <a:t>Inneres</a:t>
            </a:r>
            <a:r>
              <a:rPr lang="en-US" altLang="de-DE" b="0" dirty="0" smtClean="0"/>
              <a:t> </a:t>
            </a:r>
            <a:r>
              <a:rPr lang="en-US" altLang="de-DE" b="0" dirty="0" err="1" smtClean="0"/>
              <a:t>Hochebenkar</a:t>
            </a:r>
            <a:r>
              <a:rPr lang="en-US" altLang="de-DE" b="0" dirty="0" smtClean="0"/>
              <a:t> cirque, </a:t>
            </a:r>
            <a:r>
              <a:rPr lang="en-US" altLang="de-DE" b="0" dirty="0" err="1" smtClean="0"/>
              <a:t>Ötztal</a:t>
            </a:r>
            <a:r>
              <a:rPr lang="en-US" altLang="de-DE" b="0" dirty="0" smtClean="0"/>
              <a:t> Alps, Austria</a:t>
            </a:r>
            <a:br>
              <a:rPr lang="en-US" altLang="de-DE" b="0" dirty="0" smtClean="0"/>
            </a:br>
            <a:r>
              <a:rPr lang="en-US" altLang="de-DE" dirty="0"/>
              <a:t>3</a:t>
            </a:r>
            <a:r>
              <a:rPr lang="en-US" altLang="de-DE" dirty="0" smtClean="0"/>
              <a:t>. Previous work</a:t>
            </a:r>
            <a:endParaRPr lang="en-US" altLang="de-DE" dirty="0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963310" y="5891866"/>
            <a:ext cx="684823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de-DE" sz="1600" dirty="0" smtClean="0"/>
              <a:t>Map ‘Gurgler </a:t>
            </a:r>
            <a:r>
              <a:rPr lang="en-US" altLang="de-DE" sz="1600" dirty="0" err="1" smtClean="0"/>
              <a:t>Ferner</a:t>
            </a:r>
            <a:r>
              <a:rPr lang="en-US" altLang="de-DE" sz="1600" dirty="0" smtClean="0"/>
              <a:t> 1981’  1:10,000 (published in 1986)</a:t>
            </a:r>
            <a:endParaRPr lang="en-US" altLang="de-DE" sz="1600" dirty="0"/>
          </a:p>
        </p:txBody>
      </p:sp>
      <p:sp>
        <p:nvSpPr>
          <p:cNvPr id="6" name="Textfeld 5"/>
          <p:cNvSpPr txBox="1"/>
          <p:nvPr/>
        </p:nvSpPr>
        <p:spPr>
          <a:xfrm>
            <a:off x="7196173" y="5955346"/>
            <a:ext cx="14526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Source: </a:t>
            </a:r>
            <a:r>
              <a:rPr lang="en-US" sz="1000" dirty="0" err="1" smtClean="0"/>
              <a:t>Patzelt</a:t>
            </a:r>
            <a:r>
              <a:rPr lang="en-US" sz="1000" dirty="0"/>
              <a:t> </a:t>
            </a:r>
            <a:r>
              <a:rPr lang="en-US" sz="1000" dirty="0" smtClean="0"/>
              <a:t>(1986)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81904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2" name="Text Box 4"/>
          <p:cNvSpPr txBox="1">
            <a:spLocks noChangeArrowheads="1"/>
          </p:cNvSpPr>
          <p:nvPr/>
        </p:nvSpPr>
        <p:spPr bwMode="auto">
          <a:xfrm>
            <a:off x="971550" y="1304925"/>
            <a:ext cx="361669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de-DE" sz="2000" dirty="0" smtClean="0">
                <a:solidFill>
                  <a:srgbClr val="FF0000"/>
                </a:solidFill>
                <a:latin typeface="Arial" charset="0"/>
              </a:rPr>
              <a:t>Measurement of flow velocity</a:t>
            </a:r>
            <a:endParaRPr lang="en-US" altLang="de-DE" sz="20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144588" y="0"/>
            <a:ext cx="6775784" cy="92333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indent="0">
              <a:buFontTx/>
              <a:buNone/>
            </a:pPr>
            <a:r>
              <a:rPr lang="en-US" altLang="de-DE" b="0" dirty="0" smtClean="0"/>
              <a:t>Quantification and visualization of periglacial surface deformation</a:t>
            </a:r>
            <a:br>
              <a:rPr lang="en-US" altLang="de-DE" b="0" dirty="0" smtClean="0"/>
            </a:br>
            <a:r>
              <a:rPr lang="en-US" altLang="de-DE" b="0" dirty="0" smtClean="0"/>
              <a:t>in the </a:t>
            </a:r>
            <a:r>
              <a:rPr lang="en-US" altLang="de-DE" b="0" dirty="0" err="1" smtClean="0"/>
              <a:t>Inneres</a:t>
            </a:r>
            <a:r>
              <a:rPr lang="en-US" altLang="de-DE" b="0" dirty="0" smtClean="0"/>
              <a:t> </a:t>
            </a:r>
            <a:r>
              <a:rPr lang="en-US" altLang="de-DE" b="0" dirty="0" err="1" smtClean="0"/>
              <a:t>Hochebenkar</a:t>
            </a:r>
            <a:r>
              <a:rPr lang="en-US" altLang="de-DE" b="0" dirty="0" smtClean="0"/>
              <a:t> cirque, </a:t>
            </a:r>
            <a:r>
              <a:rPr lang="en-US" altLang="de-DE" b="0" dirty="0" err="1" smtClean="0"/>
              <a:t>Ötztal</a:t>
            </a:r>
            <a:r>
              <a:rPr lang="en-US" altLang="de-DE" b="0" dirty="0" smtClean="0"/>
              <a:t> Alps, Austria</a:t>
            </a:r>
            <a:br>
              <a:rPr lang="en-US" altLang="de-DE" b="0" dirty="0" smtClean="0"/>
            </a:br>
            <a:r>
              <a:rPr lang="en-US" altLang="de-DE" dirty="0"/>
              <a:t>3</a:t>
            </a:r>
            <a:r>
              <a:rPr lang="en-US" altLang="de-DE" dirty="0" smtClean="0"/>
              <a:t>. Previous work</a:t>
            </a:r>
            <a:endParaRPr lang="en-US" altLang="de-DE" dirty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971550" y="1790811"/>
            <a:ext cx="7715250" cy="477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265238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901825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538413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31750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632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4089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4546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5003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 typeface="Wingdings 2" pitchFamily="18" charset="2"/>
              <a:buChar char="¡"/>
            </a:pPr>
            <a:r>
              <a:rPr lang="en-US" altLang="de-DE" sz="2000" dirty="0" smtClean="0">
                <a:latin typeface="Arial" charset="0"/>
                <a:sym typeface="Wingdings 2" pitchFamily="18" charset="2"/>
              </a:rPr>
              <a:t>Terrestrial photogrammetry (</a:t>
            </a:r>
            <a:r>
              <a:rPr lang="en-US" altLang="de-DE" sz="2000" dirty="0" err="1" smtClean="0">
                <a:latin typeface="Arial" charset="0"/>
                <a:sym typeface="Wingdings 2" pitchFamily="18" charset="2"/>
              </a:rPr>
              <a:t>Pillewizer</a:t>
            </a:r>
            <a:r>
              <a:rPr lang="en-US" altLang="de-DE" sz="2000" dirty="0" smtClean="0">
                <a:latin typeface="Arial" charset="0"/>
                <a:sym typeface="Wingdings 2" pitchFamily="18" charset="2"/>
              </a:rPr>
              <a:t>, 1957; </a:t>
            </a:r>
            <a:r>
              <a:rPr lang="en-US" altLang="de-DE" sz="2000" dirty="0" err="1" smtClean="0">
                <a:latin typeface="Arial" charset="0"/>
                <a:sym typeface="Wingdings 2" pitchFamily="18" charset="2"/>
              </a:rPr>
              <a:t>Vietories</a:t>
            </a:r>
            <a:r>
              <a:rPr lang="en-US" altLang="de-DE" sz="2000" dirty="0" smtClean="0">
                <a:latin typeface="Arial" charset="0"/>
                <a:sym typeface="Wingdings 2" pitchFamily="18" charset="2"/>
              </a:rPr>
              <a:t>, 1972)</a:t>
            </a:r>
            <a:endParaRPr lang="en-US" altLang="de-DE" sz="2000" dirty="0" smtClean="0">
              <a:latin typeface="Arial" charset="0"/>
              <a:sym typeface="Wingdings 2" pitchFamily="18" charset="2"/>
            </a:endParaRPr>
          </a:p>
          <a:p>
            <a:pPr marL="1165225" lvl="1" indent="-357188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de-DE" sz="1600" dirty="0" smtClean="0">
                <a:latin typeface="Arial" charset="0"/>
                <a:sym typeface="Wingdings 2" pitchFamily="18" charset="2"/>
              </a:rPr>
              <a:t>Surveys 1953/1955 by W. </a:t>
            </a:r>
            <a:r>
              <a:rPr lang="en-US" altLang="de-DE" sz="1600" dirty="0" err="1" smtClean="0">
                <a:latin typeface="Arial" charset="0"/>
                <a:sym typeface="Wingdings 2" pitchFamily="18" charset="2"/>
              </a:rPr>
              <a:t>Pillewizer</a:t>
            </a:r>
            <a:r>
              <a:rPr lang="en-US" altLang="de-DE" sz="1600" dirty="0" smtClean="0">
                <a:latin typeface="Arial" charset="0"/>
                <a:sym typeface="Wingdings 2" pitchFamily="18" charset="2"/>
              </a:rPr>
              <a:t/>
            </a:r>
            <a:br>
              <a:rPr lang="en-US" altLang="de-DE" sz="1600" dirty="0" smtClean="0">
                <a:latin typeface="Arial" charset="0"/>
                <a:sym typeface="Wingdings 2" pitchFamily="18" charset="2"/>
              </a:rPr>
            </a:br>
            <a:r>
              <a:rPr lang="en-US" altLang="de-DE" sz="1600" dirty="0" smtClean="0">
                <a:latin typeface="Arial" charset="0"/>
                <a:sym typeface="Wingdings 2" pitchFamily="18" charset="2"/>
              </a:rPr>
              <a:t>- frontal slope of the southern unit</a:t>
            </a:r>
            <a:br>
              <a:rPr lang="en-US" altLang="de-DE" sz="1600" dirty="0" smtClean="0">
                <a:latin typeface="Arial" charset="0"/>
                <a:sym typeface="Wingdings 2" pitchFamily="18" charset="2"/>
              </a:rPr>
            </a:br>
            <a:r>
              <a:rPr lang="en-US" altLang="de-DE" sz="1600" dirty="0" smtClean="0">
                <a:latin typeface="Arial" charset="0"/>
                <a:sym typeface="Wingdings 2" pitchFamily="18" charset="2"/>
              </a:rPr>
              <a:t>- mean annual flow velocity of 1.10 m a</a:t>
            </a:r>
            <a:r>
              <a:rPr lang="en-US" altLang="de-DE" sz="1600" baseline="30000" dirty="0" smtClean="0">
                <a:latin typeface="Arial" charset="0"/>
                <a:sym typeface="Wingdings 2" pitchFamily="18" charset="2"/>
              </a:rPr>
              <a:t>-1</a:t>
            </a:r>
            <a:r>
              <a:rPr lang="en-US" altLang="de-DE" sz="1600" dirty="0" smtClean="0">
                <a:latin typeface="Arial" charset="0"/>
                <a:sym typeface="Wingdings 2" pitchFamily="18" charset="2"/>
              </a:rPr>
              <a:t> </a:t>
            </a:r>
          </a:p>
          <a:p>
            <a:pPr marL="1165225" lvl="1" indent="-357188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de-DE" sz="1600" dirty="0" smtClean="0">
                <a:latin typeface="Arial" charset="0"/>
                <a:sym typeface="Wingdings 2" pitchFamily="18" charset="2"/>
              </a:rPr>
              <a:t>Surveys 1959/1966 by E. </a:t>
            </a:r>
            <a:r>
              <a:rPr lang="en-US" altLang="de-DE" sz="1600" dirty="0" err="1" smtClean="0">
                <a:latin typeface="Arial" charset="0"/>
                <a:sym typeface="Wingdings 2" pitchFamily="18" charset="2"/>
              </a:rPr>
              <a:t>Dorrer</a:t>
            </a:r>
            <a:r>
              <a:rPr lang="en-US" altLang="de-DE" sz="1600" dirty="0">
                <a:latin typeface="Arial" charset="0"/>
                <a:sym typeface="Wingdings 2" pitchFamily="18" charset="2"/>
              </a:rPr>
              <a:t/>
            </a:r>
            <a:br>
              <a:rPr lang="en-US" altLang="de-DE" sz="1600" dirty="0">
                <a:latin typeface="Arial" charset="0"/>
                <a:sym typeface="Wingdings 2" pitchFamily="18" charset="2"/>
              </a:rPr>
            </a:br>
            <a:r>
              <a:rPr lang="en-US" altLang="de-DE" sz="1600" dirty="0" smtClean="0">
                <a:latin typeface="Arial" charset="0"/>
                <a:sym typeface="Wingdings 2" pitchFamily="18" charset="2"/>
              </a:rPr>
              <a:t>- stable rock outcrop at 2800 m</a:t>
            </a:r>
            <a:br>
              <a:rPr lang="en-US" altLang="de-DE" sz="1600" dirty="0" smtClean="0">
                <a:latin typeface="Arial" charset="0"/>
                <a:sym typeface="Wingdings 2" pitchFamily="18" charset="2"/>
              </a:rPr>
            </a:br>
            <a:r>
              <a:rPr lang="en-US" altLang="de-DE" sz="1600" dirty="0" smtClean="0">
                <a:latin typeface="Arial" charset="0"/>
                <a:sym typeface="Wingdings 2" pitchFamily="18" charset="2"/>
              </a:rPr>
              <a:t>- no movements were detected</a:t>
            </a:r>
            <a:endParaRPr lang="en-US" altLang="de-DE" sz="1600" dirty="0" smtClean="0">
              <a:latin typeface="Arial" charset="0"/>
              <a:sym typeface="Wingdings 2" pitchFamily="18" charset="2"/>
            </a:endParaRPr>
          </a:p>
          <a:p>
            <a:pPr>
              <a:spcBef>
                <a:spcPct val="50000"/>
              </a:spcBef>
              <a:buFont typeface="Wingdings 2" pitchFamily="18" charset="2"/>
              <a:buChar char="¡"/>
            </a:pPr>
            <a:r>
              <a:rPr lang="en-US" altLang="de-DE" sz="2000" dirty="0" smtClean="0">
                <a:latin typeface="Arial" charset="0"/>
                <a:sym typeface="Wingdings 2" pitchFamily="18" charset="2"/>
              </a:rPr>
              <a:t>Satellite </a:t>
            </a:r>
            <a:r>
              <a:rPr lang="en-US" altLang="de-DE" sz="2000" dirty="0" smtClean="0">
                <a:latin typeface="Arial" charset="0"/>
                <a:sym typeface="Wingdings 2" pitchFamily="18" charset="2"/>
              </a:rPr>
              <a:t>rad</a:t>
            </a:r>
            <a:r>
              <a:rPr lang="en-US" altLang="de-DE" sz="2000" dirty="0" smtClean="0">
                <a:latin typeface="Arial" charset="0"/>
                <a:sym typeface="Wingdings 2" pitchFamily="18" charset="2"/>
              </a:rPr>
              <a:t>ar interferometry (</a:t>
            </a:r>
            <a:r>
              <a:rPr lang="en-US" altLang="de-DE" sz="2000" dirty="0" err="1" smtClean="0">
                <a:latin typeface="Arial" charset="0"/>
                <a:sym typeface="Wingdings 2" pitchFamily="18" charset="2"/>
              </a:rPr>
              <a:t>Rott</a:t>
            </a:r>
            <a:r>
              <a:rPr lang="en-US" altLang="de-DE" sz="2000" dirty="0" smtClean="0">
                <a:latin typeface="Arial" charset="0"/>
                <a:sym typeface="Wingdings 2" pitchFamily="18" charset="2"/>
              </a:rPr>
              <a:t> &amp; </a:t>
            </a:r>
            <a:r>
              <a:rPr lang="en-US" altLang="de-DE" sz="2000" dirty="0" err="1" smtClean="0">
                <a:latin typeface="Arial" charset="0"/>
                <a:sym typeface="Wingdings 2" pitchFamily="18" charset="2"/>
              </a:rPr>
              <a:t>Siegl</a:t>
            </a:r>
            <a:r>
              <a:rPr lang="en-US" altLang="de-DE" sz="2000" dirty="0" smtClean="0">
                <a:latin typeface="Arial" charset="0"/>
                <a:sym typeface="Wingdings 2" pitchFamily="18" charset="2"/>
              </a:rPr>
              <a:t>, 1999)</a:t>
            </a:r>
          </a:p>
          <a:p>
            <a:pPr marL="1165225" lvl="1" indent="-357188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de-DE" sz="1600" dirty="0" smtClean="0">
                <a:latin typeface="Arial" charset="0"/>
                <a:sym typeface="Wingdings 2" pitchFamily="18" charset="2"/>
              </a:rPr>
              <a:t>ERS-1/2 SAR images (two interferometric pairs in July/August 1995)</a:t>
            </a:r>
          </a:p>
          <a:p>
            <a:pPr marL="1165225" lvl="1" indent="-357188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de-DE" sz="1600" dirty="0" smtClean="0">
                <a:latin typeface="Arial" charset="0"/>
                <a:sym typeface="Wingdings 2" pitchFamily="18" charset="2"/>
              </a:rPr>
              <a:t>two separate moving units were detected; calculated displacements rates were several centimeters within the 35 days repeat cycle</a:t>
            </a:r>
            <a:endParaRPr lang="en-US" altLang="de-DE" sz="1600" dirty="0" smtClean="0">
              <a:latin typeface="Arial" charset="0"/>
              <a:sym typeface="Wingdings 2" pitchFamily="18" charset="2"/>
            </a:endParaRPr>
          </a:p>
          <a:p>
            <a:pPr>
              <a:spcBef>
                <a:spcPct val="50000"/>
              </a:spcBef>
              <a:buFont typeface="Wingdings 2" pitchFamily="18" charset="2"/>
              <a:buChar char="¡"/>
            </a:pPr>
            <a:r>
              <a:rPr lang="en-US" altLang="de-DE" sz="2000" dirty="0" smtClean="0">
                <a:latin typeface="Arial" charset="0"/>
                <a:sym typeface="Wingdings 2" pitchFamily="18" charset="2"/>
              </a:rPr>
              <a:t>Aerial photogrammetry (Kaufmann &amp; </a:t>
            </a:r>
            <a:r>
              <a:rPr lang="en-US" altLang="de-DE" sz="2000" dirty="0" err="1" smtClean="0">
                <a:latin typeface="Arial" charset="0"/>
                <a:sym typeface="Wingdings 2" pitchFamily="18" charset="2"/>
              </a:rPr>
              <a:t>Ladstädter</a:t>
            </a:r>
            <a:r>
              <a:rPr lang="en-US" altLang="de-DE" sz="2000" dirty="0" smtClean="0">
                <a:latin typeface="Arial" charset="0"/>
                <a:sym typeface="Wingdings 2" pitchFamily="18" charset="2"/>
              </a:rPr>
              <a:t>, 2002)</a:t>
            </a:r>
          </a:p>
          <a:p>
            <a:pPr marL="1165225" lvl="1" indent="-357188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de-DE" sz="1600" dirty="0">
                <a:latin typeface="Arial" charset="0"/>
                <a:sym typeface="Wingdings 2" pitchFamily="18" charset="2"/>
              </a:rPr>
              <a:t>s</a:t>
            </a:r>
            <a:r>
              <a:rPr lang="en-US" altLang="de-DE" sz="1600" dirty="0" smtClean="0">
                <a:latin typeface="Arial" charset="0"/>
                <a:sym typeface="Wingdings 2" pitchFamily="18" charset="2"/>
              </a:rPr>
              <a:t>tringent photogrammetric approach</a:t>
            </a:r>
          </a:p>
          <a:p>
            <a:pPr marL="1165225" lvl="1" indent="-357188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de-DE" sz="1600" dirty="0" smtClean="0">
                <a:latin typeface="Arial" charset="0"/>
                <a:sym typeface="Wingdings 2" pitchFamily="18" charset="2"/>
              </a:rPr>
              <a:t>time period 1953-1997 (max. flow velocity of 55/49 cm a</a:t>
            </a:r>
            <a:r>
              <a:rPr lang="en-US" altLang="de-DE" sz="1600" baseline="30000" dirty="0" smtClean="0">
                <a:latin typeface="Arial" charset="0"/>
                <a:sym typeface="Wingdings 2" pitchFamily="18" charset="2"/>
              </a:rPr>
              <a:t>-1</a:t>
            </a:r>
            <a:r>
              <a:rPr lang="en-US" altLang="de-DE" sz="1600" dirty="0" smtClean="0">
                <a:latin typeface="Arial" charset="0"/>
                <a:sym typeface="Wingdings 2" pitchFamily="18" charset="2"/>
              </a:rPr>
              <a:t>)</a:t>
            </a:r>
            <a:endParaRPr lang="en-US" altLang="de-DE" sz="1600" dirty="0">
              <a:latin typeface="Arial" charset="0"/>
              <a:sym typeface="Wingdings 2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80909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2" name="Text Box 4"/>
          <p:cNvSpPr txBox="1">
            <a:spLocks noChangeArrowheads="1"/>
          </p:cNvSpPr>
          <p:nvPr/>
        </p:nvSpPr>
        <p:spPr bwMode="auto">
          <a:xfrm>
            <a:off x="971550" y="1304925"/>
            <a:ext cx="309251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de-DE" sz="2000" dirty="0" smtClean="0">
                <a:solidFill>
                  <a:srgbClr val="FF0000"/>
                </a:solidFill>
                <a:latin typeface="Arial" charset="0"/>
              </a:rPr>
              <a:t>Aerial surveys 1953-2010</a:t>
            </a:r>
            <a:endParaRPr lang="en-US" altLang="de-DE" sz="20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144588" y="0"/>
            <a:ext cx="6775784" cy="92333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indent="0">
              <a:buFontTx/>
              <a:buNone/>
            </a:pPr>
            <a:r>
              <a:rPr lang="en-US" altLang="de-DE" b="0" dirty="0" smtClean="0"/>
              <a:t>Quantification and visualization of periglacial surface deformation</a:t>
            </a:r>
            <a:br>
              <a:rPr lang="en-US" altLang="de-DE" b="0" dirty="0" smtClean="0"/>
            </a:br>
            <a:r>
              <a:rPr lang="en-US" altLang="de-DE" b="0" dirty="0" smtClean="0"/>
              <a:t>in the </a:t>
            </a:r>
            <a:r>
              <a:rPr lang="en-US" altLang="de-DE" b="0" dirty="0" err="1" smtClean="0"/>
              <a:t>Inneres</a:t>
            </a:r>
            <a:r>
              <a:rPr lang="en-US" altLang="de-DE" b="0" dirty="0" smtClean="0"/>
              <a:t> </a:t>
            </a:r>
            <a:r>
              <a:rPr lang="en-US" altLang="de-DE" b="0" dirty="0" err="1" smtClean="0"/>
              <a:t>Hochebenkar</a:t>
            </a:r>
            <a:r>
              <a:rPr lang="en-US" altLang="de-DE" b="0" dirty="0" smtClean="0"/>
              <a:t> cirque, </a:t>
            </a:r>
            <a:r>
              <a:rPr lang="en-US" altLang="de-DE" b="0" dirty="0" err="1" smtClean="0"/>
              <a:t>Ötztal</a:t>
            </a:r>
            <a:r>
              <a:rPr lang="en-US" altLang="de-DE" b="0" dirty="0" smtClean="0"/>
              <a:t> Alps, Austria</a:t>
            </a:r>
            <a:br>
              <a:rPr lang="en-US" altLang="de-DE" b="0" dirty="0" smtClean="0"/>
            </a:br>
            <a:r>
              <a:rPr lang="en-US" altLang="de-DE" dirty="0" smtClean="0"/>
              <a:t>4. Data acquisition</a:t>
            </a:r>
            <a:endParaRPr lang="en-US" altLang="de-DE" dirty="0"/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3684928"/>
              </p:ext>
            </p:extLst>
          </p:nvPr>
        </p:nvGraphicFramePr>
        <p:xfrm>
          <a:off x="971550" y="1739400"/>
          <a:ext cx="7715250" cy="4048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3050"/>
                <a:gridCol w="1769368"/>
                <a:gridCol w="1548172"/>
                <a:gridCol w="1512168"/>
                <a:gridCol w="134249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Date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Flying height above ground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(m)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Camera type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Scale/ GSD</a:t>
                      </a:r>
                      <a:r>
                        <a:rPr lang="en-US" baseline="30000" dirty="0" smtClean="0"/>
                        <a:t>*</a:t>
                      </a:r>
                      <a:endParaRPr lang="en-US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Remark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31.8.1953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3250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analog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 : 15,450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B&amp;W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7.10.1969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4430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analog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 : 29,150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B&amp;W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7.9.1981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2930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analog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 : 19,150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B&amp;W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10.10.1990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5240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analog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 : 34,300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B&amp;W, snow cover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11.9.1997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5580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analog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 : 36,550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B&amp;W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5.9.2003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5360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analog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 : 17,650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color-positive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11.9.2010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2810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digital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</a:t>
                      </a:r>
                      <a:r>
                        <a:rPr lang="en-US" baseline="30000" dirty="0" smtClean="0"/>
                        <a:t>*</a:t>
                      </a:r>
                      <a:r>
                        <a:rPr lang="en-US" dirty="0" smtClean="0"/>
                        <a:t> cm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R,G,B, NIR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feld 2"/>
          <p:cNvSpPr txBox="1"/>
          <p:nvPr/>
        </p:nvSpPr>
        <p:spPr>
          <a:xfrm>
            <a:off x="882736" y="5785519"/>
            <a:ext cx="29883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*</a:t>
            </a:r>
            <a:r>
              <a:rPr lang="en-US" dirty="0" smtClean="0"/>
              <a:t> GSD … ground sampling distance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54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D:\Schreibtisch\Meetings\HMC2016\Paper\Figures\Figure_7\animations\IHK_1953-2003_M28_050m_animation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199" y="1808818"/>
            <a:ext cx="7415561" cy="395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1092" name="Text Box 4"/>
          <p:cNvSpPr txBox="1">
            <a:spLocks noChangeArrowheads="1"/>
          </p:cNvSpPr>
          <p:nvPr/>
        </p:nvSpPr>
        <p:spPr bwMode="auto">
          <a:xfrm>
            <a:off x="971550" y="1304925"/>
            <a:ext cx="30780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de-DE" sz="2000" dirty="0" smtClean="0">
                <a:solidFill>
                  <a:srgbClr val="FF0000"/>
                </a:solidFill>
                <a:latin typeface="Arial" charset="0"/>
              </a:rPr>
              <a:t>Aerial surveys 1953/2003</a:t>
            </a:r>
            <a:endParaRPr lang="en-US" altLang="de-DE" sz="20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144588" y="0"/>
            <a:ext cx="6775784" cy="92333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indent="0">
              <a:buFontTx/>
              <a:buNone/>
            </a:pPr>
            <a:r>
              <a:rPr lang="en-US" altLang="de-DE" b="0" dirty="0" smtClean="0"/>
              <a:t>Quantification and visualization of periglacial surface deformation</a:t>
            </a:r>
            <a:br>
              <a:rPr lang="en-US" altLang="de-DE" b="0" dirty="0" smtClean="0"/>
            </a:br>
            <a:r>
              <a:rPr lang="en-US" altLang="de-DE" b="0" dirty="0" smtClean="0"/>
              <a:t>in the </a:t>
            </a:r>
            <a:r>
              <a:rPr lang="en-US" altLang="de-DE" b="0" dirty="0" err="1" smtClean="0"/>
              <a:t>Inneres</a:t>
            </a:r>
            <a:r>
              <a:rPr lang="en-US" altLang="de-DE" b="0" dirty="0" smtClean="0"/>
              <a:t> </a:t>
            </a:r>
            <a:r>
              <a:rPr lang="en-US" altLang="de-DE" b="0" dirty="0" err="1" smtClean="0"/>
              <a:t>Hochebenkar</a:t>
            </a:r>
            <a:r>
              <a:rPr lang="en-US" altLang="de-DE" b="0" dirty="0" smtClean="0"/>
              <a:t> cirque, </a:t>
            </a:r>
            <a:r>
              <a:rPr lang="en-US" altLang="de-DE" b="0" dirty="0" err="1" smtClean="0"/>
              <a:t>Ötztal</a:t>
            </a:r>
            <a:r>
              <a:rPr lang="en-US" altLang="de-DE" b="0" dirty="0" smtClean="0"/>
              <a:t> Alps, Austria</a:t>
            </a:r>
            <a:br>
              <a:rPr lang="en-US" altLang="de-DE" b="0" dirty="0" smtClean="0"/>
            </a:br>
            <a:r>
              <a:rPr lang="en-US" altLang="de-DE" dirty="0" smtClean="0"/>
              <a:t>4. Data acquisition</a:t>
            </a:r>
            <a:endParaRPr lang="en-US" altLang="de-DE" dirty="0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863588" y="5769260"/>
            <a:ext cx="684823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de-DE" sz="1600" dirty="0" smtClean="0"/>
              <a:t>Computer animation: </a:t>
            </a:r>
            <a:r>
              <a:rPr lang="en-US" altLang="de-DE" sz="1600" dirty="0" err="1" smtClean="0"/>
              <a:t>Orthophotos</a:t>
            </a:r>
            <a:r>
              <a:rPr lang="en-US" altLang="de-DE" sz="1600" dirty="0" smtClean="0"/>
              <a:t> 1953/2003</a:t>
            </a:r>
            <a:endParaRPr lang="en-US" altLang="de-DE" sz="1600" dirty="0"/>
          </a:p>
        </p:txBody>
      </p:sp>
      <p:sp>
        <p:nvSpPr>
          <p:cNvPr id="6" name="Textfeld 5"/>
          <p:cNvSpPr txBox="1"/>
          <p:nvPr/>
        </p:nvSpPr>
        <p:spPr>
          <a:xfrm>
            <a:off x="6796561" y="5758898"/>
            <a:ext cx="1987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Data 1953</a:t>
            </a:r>
            <a:r>
              <a:rPr lang="en-US" sz="1000" dirty="0"/>
              <a:t>: © </a:t>
            </a:r>
            <a:r>
              <a:rPr lang="en-US" sz="1000" dirty="0" smtClean="0"/>
              <a:t>BEV, Vienna</a:t>
            </a:r>
            <a:endParaRPr lang="en-US" sz="1000" dirty="0"/>
          </a:p>
          <a:p>
            <a:r>
              <a:rPr lang="en-US" sz="1000" dirty="0" smtClean="0"/>
              <a:t>Data 2003: © Land Tirol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73505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2" name="Text Box 4"/>
          <p:cNvSpPr txBox="1">
            <a:spLocks noChangeArrowheads="1"/>
          </p:cNvSpPr>
          <p:nvPr/>
        </p:nvSpPr>
        <p:spPr bwMode="auto">
          <a:xfrm>
            <a:off x="971550" y="1304925"/>
            <a:ext cx="515878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de-DE" sz="2000" dirty="0" smtClean="0">
                <a:solidFill>
                  <a:srgbClr val="FF0000"/>
                </a:solidFill>
                <a:latin typeface="Arial" charset="0"/>
              </a:rPr>
              <a:t>Digital elevation/surface models 1953-2010</a:t>
            </a:r>
            <a:endParaRPr lang="en-US" altLang="de-DE" sz="20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144588" y="0"/>
            <a:ext cx="6775784" cy="92333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indent="0">
              <a:buFontTx/>
              <a:buNone/>
            </a:pPr>
            <a:r>
              <a:rPr lang="en-US" altLang="de-DE" b="0" dirty="0" smtClean="0"/>
              <a:t>Quantification and visualization of periglacial surface deformation</a:t>
            </a:r>
            <a:br>
              <a:rPr lang="en-US" altLang="de-DE" b="0" dirty="0" smtClean="0"/>
            </a:br>
            <a:r>
              <a:rPr lang="en-US" altLang="de-DE" b="0" dirty="0" smtClean="0"/>
              <a:t>in the </a:t>
            </a:r>
            <a:r>
              <a:rPr lang="en-US" altLang="de-DE" b="0" dirty="0" err="1" smtClean="0"/>
              <a:t>Inneres</a:t>
            </a:r>
            <a:r>
              <a:rPr lang="en-US" altLang="de-DE" b="0" dirty="0" smtClean="0"/>
              <a:t> </a:t>
            </a:r>
            <a:r>
              <a:rPr lang="en-US" altLang="de-DE" b="0" dirty="0" err="1" smtClean="0"/>
              <a:t>Hochebenkar</a:t>
            </a:r>
            <a:r>
              <a:rPr lang="en-US" altLang="de-DE" b="0" dirty="0" smtClean="0"/>
              <a:t> cirque, </a:t>
            </a:r>
            <a:r>
              <a:rPr lang="en-US" altLang="de-DE" b="0" dirty="0" err="1" smtClean="0"/>
              <a:t>Ötztal</a:t>
            </a:r>
            <a:r>
              <a:rPr lang="en-US" altLang="de-DE" b="0" dirty="0" smtClean="0"/>
              <a:t> Alps, Austria</a:t>
            </a:r>
            <a:br>
              <a:rPr lang="en-US" altLang="de-DE" b="0" dirty="0" smtClean="0"/>
            </a:br>
            <a:r>
              <a:rPr lang="en-US" altLang="de-DE" dirty="0" smtClean="0"/>
              <a:t>4. Data acquisition</a:t>
            </a:r>
            <a:endParaRPr lang="en-US" altLang="de-DE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0383321"/>
              </p:ext>
            </p:extLst>
          </p:nvPr>
        </p:nvGraphicFramePr>
        <p:xfrm>
          <a:off x="971550" y="1739400"/>
          <a:ext cx="7380870" cy="239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3050"/>
                <a:gridCol w="1769368"/>
                <a:gridCol w="2052228"/>
                <a:gridCol w="201622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Date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Grid spacing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Origin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Remark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31.8.1953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2.5 m x 2.5 m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photogrammetric mapping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DEM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11.9.1997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2.5 m x 2.5 m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photogrammetric mapping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DEM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23.8.2006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 m x 1 m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ALS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DEM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and</a:t>
                      </a:r>
                      <a:r>
                        <a:rPr lang="en-US" baseline="0" dirty="0" smtClean="0"/>
                        <a:t> DSM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9.10.2010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 m x 1 m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ALS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DEM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and</a:t>
                      </a:r>
                      <a:r>
                        <a:rPr lang="en-US" baseline="0" dirty="0" smtClean="0"/>
                        <a:t> DSM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233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144588" y="0"/>
            <a:ext cx="6775784" cy="92333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indent="0">
              <a:buFontTx/>
              <a:buNone/>
            </a:pPr>
            <a:r>
              <a:rPr lang="en-US" altLang="de-DE" b="0" dirty="0" smtClean="0"/>
              <a:t>Quantification and visualization of periglacial surface deformation</a:t>
            </a:r>
            <a:br>
              <a:rPr lang="en-US" altLang="de-DE" b="0" dirty="0" smtClean="0"/>
            </a:br>
            <a:r>
              <a:rPr lang="en-US" altLang="de-DE" b="0" dirty="0" smtClean="0"/>
              <a:t>in the </a:t>
            </a:r>
            <a:r>
              <a:rPr lang="en-US" altLang="de-DE" b="0" dirty="0" err="1" smtClean="0"/>
              <a:t>Inneres</a:t>
            </a:r>
            <a:r>
              <a:rPr lang="en-US" altLang="de-DE" b="0" dirty="0" smtClean="0"/>
              <a:t> </a:t>
            </a:r>
            <a:r>
              <a:rPr lang="en-US" altLang="de-DE" b="0" dirty="0" err="1" smtClean="0"/>
              <a:t>Hochebenkar</a:t>
            </a:r>
            <a:r>
              <a:rPr lang="en-US" altLang="de-DE" b="0" dirty="0" smtClean="0"/>
              <a:t> cirque, </a:t>
            </a:r>
            <a:r>
              <a:rPr lang="en-US" altLang="de-DE" b="0" dirty="0" err="1" smtClean="0"/>
              <a:t>Ötztal</a:t>
            </a:r>
            <a:r>
              <a:rPr lang="en-US" altLang="de-DE" b="0" dirty="0" smtClean="0"/>
              <a:t> Alps, Austria</a:t>
            </a:r>
            <a:br>
              <a:rPr lang="en-US" altLang="de-DE" b="0" dirty="0" smtClean="0"/>
            </a:br>
            <a:r>
              <a:rPr lang="en-US" altLang="de-DE" dirty="0" smtClean="0"/>
              <a:t>4. Data acquisition</a:t>
            </a:r>
            <a:endParaRPr lang="en-US" altLang="de-DE" dirty="0"/>
          </a:p>
        </p:txBody>
      </p:sp>
      <p:pic>
        <p:nvPicPr>
          <p:cNvPr id="5122" name="Picture 2" descr="D:\Schreibtisch\Meetings\HMC2016\Presentation\IHK_DOM_2006-2010_shaded_relief_M28_1m_animatio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808820"/>
            <a:ext cx="7416800" cy="395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863588" y="5769260"/>
            <a:ext cx="684823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de-DE" sz="1600" dirty="0" smtClean="0"/>
              <a:t>Computer animation: DSM 2006/2010</a:t>
            </a:r>
            <a:endParaRPr lang="en-US" altLang="de-DE" sz="1600" dirty="0"/>
          </a:p>
        </p:txBody>
      </p:sp>
      <p:sp>
        <p:nvSpPr>
          <p:cNvPr id="6" name="Textfeld 5"/>
          <p:cNvSpPr txBox="1"/>
          <p:nvPr/>
        </p:nvSpPr>
        <p:spPr>
          <a:xfrm>
            <a:off x="7229743" y="5769260"/>
            <a:ext cx="12666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DSMs © Land Tirol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4990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2" name="Text Box 4"/>
          <p:cNvSpPr txBox="1">
            <a:spLocks noChangeArrowheads="1"/>
          </p:cNvSpPr>
          <p:nvPr/>
        </p:nvSpPr>
        <p:spPr bwMode="auto">
          <a:xfrm>
            <a:off x="971550" y="1304925"/>
            <a:ext cx="361669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de-DE" sz="2000" dirty="0" smtClean="0">
                <a:solidFill>
                  <a:srgbClr val="FF0000"/>
                </a:solidFill>
                <a:latin typeface="Arial" charset="0"/>
              </a:rPr>
              <a:t>Measurement of flow velocity</a:t>
            </a:r>
            <a:endParaRPr lang="en-US" altLang="de-DE" sz="20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144588" y="0"/>
            <a:ext cx="6775784" cy="92333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indent="0">
              <a:buFontTx/>
              <a:buNone/>
            </a:pPr>
            <a:r>
              <a:rPr lang="en-US" altLang="de-DE" b="0" dirty="0" smtClean="0"/>
              <a:t>Quantification and visualization of periglacial surface deformation</a:t>
            </a:r>
            <a:br>
              <a:rPr lang="en-US" altLang="de-DE" b="0" dirty="0" smtClean="0"/>
            </a:br>
            <a:r>
              <a:rPr lang="en-US" altLang="de-DE" b="0" dirty="0" smtClean="0"/>
              <a:t>in the </a:t>
            </a:r>
            <a:r>
              <a:rPr lang="en-US" altLang="de-DE" b="0" dirty="0" err="1" smtClean="0"/>
              <a:t>Inneres</a:t>
            </a:r>
            <a:r>
              <a:rPr lang="en-US" altLang="de-DE" b="0" dirty="0" smtClean="0"/>
              <a:t> </a:t>
            </a:r>
            <a:r>
              <a:rPr lang="en-US" altLang="de-DE" b="0" dirty="0" err="1" smtClean="0"/>
              <a:t>Hochebenkar</a:t>
            </a:r>
            <a:r>
              <a:rPr lang="en-US" altLang="de-DE" b="0" dirty="0" smtClean="0"/>
              <a:t> cirque, </a:t>
            </a:r>
            <a:r>
              <a:rPr lang="en-US" altLang="de-DE" b="0" dirty="0" err="1" smtClean="0"/>
              <a:t>Ötztal</a:t>
            </a:r>
            <a:r>
              <a:rPr lang="en-US" altLang="de-DE" b="0" dirty="0" smtClean="0"/>
              <a:t> Alps, Austria</a:t>
            </a:r>
            <a:br>
              <a:rPr lang="en-US" altLang="de-DE" b="0" dirty="0" smtClean="0"/>
            </a:br>
            <a:r>
              <a:rPr lang="en-US" altLang="de-DE" dirty="0"/>
              <a:t>5</a:t>
            </a:r>
            <a:r>
              <a:rPr lang="en-US" altLang="de-DE" dirty="0" smtClean="0"/>
              <a:t>. Methods</a:t>
            </a:r>
            <a:endParaRPr lang="en-US" altLang="de-DE" dirty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971550" y="1916113"/>
            <a:ext cx="7715250" cy="2339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265238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901825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538413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31750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632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4089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4546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5003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 typeface="Wingdings 2" pitchFamily="18" charset="2"/>
              <a:buChar char="¡"/>
            </a:pPr>
            <a:r>
              <a:rPr lang="en-US" altLang="de-DE" sz="2000" dirty="0" smtClean="0">
                <a:latin typeface="Arial" charset="0"/>
                <a:sym typeface="Wingdings 2" pitchFamily="18" charset="2"/>
              </a:rPr>
              <a:t>Image-based change detection</a:t>
            </a:r>
          </a:p>
          <a:p>
            <a:pPr marL="1150938" lvl="1" indent="-342900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de-DE" sz="1600" dirty="0" err="1" smtClean="0">
                <a:latin typeface="Arial" charset="0"/>
                <a:sym typeface="Wingdings 2" pitchFamily="18" charset="2"/>
              </a:rPr>
              <a:t>ImageStation</a:t>
            </a:r>
            <a:r>
              <a:rPr lang="en-US" altLang="de-DE" sz="1600" dirty="0" smtClean="0">
                <a:latin typeface="Arial" charset="0"/>
                <a:sym typeface="Wingdings 2" pitchFamily="18" charset="2"/>
              </a:rPr>
              <a:t> of Intergraph (</a:t>
            </a:r>
            <a:r>
              <a:rPr lang="en-US" altLang="de-DE" sz="1600" dirty="0" err="1" smtClean="0">
                <a:latin typeface="Arial" charset="0"/>
                <a:sym typeface="Wingdings 2" pitchFamily="18" charset="2"/>
              </a:rPr>
              <a:t>Orthophotos</a:t>
            </a:r>
            <a:r>
              <a:rPr lang="en-US" altLang="de-DE" sz="1600" dirty="0" smtClean="0">
                <a:latin typeface="Arial" charset="0"/>
                <a:sym typeface="Wingdings 2" pitchFamily="18" charset="2"/>
              </a:rPr>
              <a:t>, DEMs)</a:t>
            </a:r>
          </a:p>
          <a:p>
            <a:pPr marL="1150938" lvl="1" indent="-342900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de-DE" sz="1600" dirty="0" smtClean="0">
                <a:latin typeface="Arial" charset="0"/>
                <a:sym typeface="Wingdings 2" pitchFamily="18" charset="2"/>
              </a:rPr>
              <a:t>Image matching (normalized cross-correlation coefficient)</a:t>
            </a:r>
          </a:p>
          <a:p>
            <a:pPr marL="1150938" lvl="1" indent="-342900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de-DE" sz="1600" dirty="0" err="1" smtClean="0">
                <a:latin typeface="Arial" charset="0"/>
                <a:sym typeface="Wingdings 2" pitchFamily="18" charset="2"/>
              </a:rPr>
              <a:t>Matlab</a:t>
            </a:r>
            <a:r>
              <a:rPr lang="en-US" altLang="de-DE" sz="1600" dirty="0" smtClean="0">
                <a:latin typeface="Arial" charset="0"/>
                <a:sym typeface="Wingdings 2" pitchFamily="18" charset="2"/>
              </a:rPr>
              <a:t>-based toolbox</a:t>
            </a:r>
          </a:p>
          <a:p>
            <a:pPr>
              <a:spcBef>
                <a:spcPct val="50000"/>
              </a:spcBef>
              <a:buFont typeface="Wingdings 2" pitchFamily="18" charset="2"/>
              <a:buChar char="¡"/>
            </a:pPr>
            <a:r>
              <a:rPr lang="en-US" altLang="de-DE" sz="2000" dirty="0" smtClean="0">
                <a:latin typeface="Arial" charset="0"/>
                <a:sym typeface="Wingdings 2" pitchFamily="18" charset="2"/>
              </a:rPr>
              <a:t>DEM/DSM-based change detection</a:t>
            </a:r>
          </a:p>
          <a:p>
            <a:pPr lvl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de-DE" sz="1600" dirty="0" smtClean="0">
                <a:latin typeface="Arial" charset="0"/>
                <a:sym typeface="Wingdings 2" pitchFamily="18" charset="2"/>
              </a:rPr>
              <a:t>Height </a:t>
            </a:r>
            <a:r>
              <a:rPr lang="en-US" altLang="de-DE" sz="1600" dirty="0">
                <a:latin typeface="Arial" charset="0"/>
                <a:sym typeface="Wingdings 2" pitchFamily="18" charset="2"/>
              </a:rPr>
              <a:t>field matching (normalized cross-correlation coefficient</a:t>
            </a:r>
            <a:r>
              <a:rPr lang="en-US" altLang="de-DE" sz="1600" dirty="0" smtClean="0">
                <a:latin typeface="Arial" charset="0"/>
                <a:sym typeface="Wingdings 2" pitchFamily="18" charset="2"/>
              </a:rPr>
              <a:t>)</a:t>
            </a:r>
            <a:endParaRPr lang="en-US" altLang="de-DE" sz="1600" dirty="0">
              <a:latin typeface="Arial" charset="0"/>
              <a:sym typeface="Wingdings 2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50071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144588" y="0"/>
            <a:ext cx="6775784" cy="92333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indent="0">
              <a:buFontTx/>
              <a:buNone/>
            </a:pPr>
            <a:r>
              <a:rPr lang="en-US" altLang="de-DE" b="0" dirty="0" smtClean="0"/>
              <a:t>Quantification and visualization of periglacial surface deformation</a:t>
            </a:r>
            <a:br>
              <a:rPr lang="en-US" altLang="de-DE" b="0" dirty="0" smtClean="0"/>
            </a:br>
            <a:r>
              <a:rPr lang="en-US" altLang="de-DE" b="0" dirty="0" smtClean="0"/>
              <a:t>in the </a:t>
            </a:r>
            <a:r>
              <a:rPr lang="en-US" altLang="de-DE" b="0" dirty="0" err="1" smtClean="0"/>
              <a:t>Inneres</a:t>
            </a:r>
            <a:r>
              <a:rPr lang="en-US" altLang="de-DE" b="0" dirty="0" smtClean="0"/>
              <a:t> </a:t>
            </a:r>
            <a:r>
              <a:rPr lang="en-US" altLang="de-DE" b="0" dirty="0" err="1" smtClean="0"/>
              <a:t>Hochebenkar</a:t>
            </a:r>
            <a:r>
              <a:rPr lang="en-US" altLang="de-DE" b="0" dirty="0" smtClean="0"/>
              <a:t> cirque, </a:t>
            </a:r>
            <a:r>
              <a:rPr lang="en-US" altLang="de-DE" b="0" dirty="0" err="1" smtClean="0"/>
              <a:t>Ötztal</a:t>
            </a:r>
            <a:r>
              <a:rPr lang="en-US" altLang="de-DE" b="0" dirty="0" smtClean="0"/>
              <a:t> Alps, Austria</a:t>
            </a:r>
            <a:br>
              <a:rPr lang="en-US" altLang="de-DE" b="0" dirty="0" smtClean="0"/>
            </a:br>
            <a:r>
              <a:rPr lang="en-US" altLang="de-DE" dirty="0"/>
              <a:t>5</a:t>
            </a:r>
            <a:r>
              <a:rPr lang="en-US" altLang="de-DE" dirty="0" smtClean="0"/>
              <a:t>. Methods</a:t>
            </a:r>
            <a:endParaRPr lang="en-US" altLang="de-DE" dirty="0"/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5283200" y="1038225"/>
            <a:ext cx="3022600" cy="2327275"/>
            <a:chOff x="3414" y="648"/>
            <a:chExt cx="1904" cy="1466"/>
          </a:xfrm>
        </p:grpSpPr>
        <p:pic>
          <p:nvPicPr>
            <p:cNvPr id="6" name="Picture 4" descr="hk4367_10_ql" hidden="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4" y="648"/>
              <a:ext cx="1462" cy="1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5" descr="hk4366_10_ql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6" y="652"/>
              <a:ext cx="1462" cy="1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Rechteck 32"/>
          <p:cNvSpPr/>
          <p:nvPr/>
        </p:nvSpPr>
        <p:spPr>
          <a:xfrm>
            <a:off x="5021532" y="1004471"/>
            <a:ext cx="8755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" dirty="0"/>
              <a:t>I</a:t>
            </a:r>
            <a:r>
              <a:rPr lang="en-US" sz="800" dirty="0" smtClean="0"/>
              <a:t>mage data</a:t>
            </a:r>
            <a:br>
              <a:rPr lang="en-US" sz="800" dirty="0" smtClean="0"/>
            </a:br>
            <a:r>
              <a:rPr lang="en-US" sz="800" dirty="0" smtClean="0"/>
              <a:t>© BEV, Vienna</a:t>
            </a:r>
            <a:endParaRPr lang="en-US" sz="800" dirty="0"/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1806575" y="1035050"/>
            <a:ext cx="3128963" cy="2343150"/>
            <a:chOff x="1224" y="646"/>
            <a:chExt cx="1971" cy="1476"/>
          </a:xfrm>
        </p:grpSpPr>
        <p:pic>
          <p:nvPicPr>
            <p:cNvPr id="9" name="Picture 7" descr="hk2825_10_ql" hidden="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4" y="654"/>
              <a:ext cx="1462" cy="1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 descr="hk2826_10_ql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3" y="646"/>
              <a:ext cx="1462" cy="1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1943708" y="3090863"/>
            <a:ext cx="692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0287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20574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30861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41148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50292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5486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5943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de-DE" sz="1800" dirty="0">
                <a:latin typeface="Arial" charset="0"/>
              </a:rPr>
              <a:t>1953</a:t>
            </a: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8274050" y="3090863"/>
            <a:ext cx="692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382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0287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20574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30861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411480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50292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54864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594360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de-DE" sz="1800">
                <a:latin typeface="Arial" charset="0"/>
              </a:rPr>
              <a:t>1969</a:t>
            </a: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509332" y="2000250"/>
            <a:ext cx="1168911" cy="707886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88595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291465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394335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4972050" indent="-838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54292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58864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63436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6800850" indent="-838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de-DE" sz="2000" dirty="0" smtClean="0">
                <a:latin typeface="Arial" charset="0"/>
              </a:rPr>
              <a:t>mapping</a:t>
            </a:r>
            <a:r>
              <a:rPr lang="en-US" altLang="de-DE" sz="2000" dirty="0">
                <a:solidFill>
                  <a:srgbClr val="FFFF00"/>
                </a:solidFill>
                <a:latin typeface="Arial" charset="0"/>
              </a:rPr>
              <a:t/>
            </a:r>
            <a:br>
              <a:rPr lang="en-US" altLang="de-DE" sz="2000" dirty="0">
                <a:solidFill>
                  <a:srgbClr val="FFFF00"/>
                </a:solidFill>
                <a:latin typeface="Arial" charset="0"/>
              </a:rPr>
            </a:br>
            <a:r>
              <a:rPr lang="en-US" altLang="de-DE" sz="2000" dirty="0" smtClean="0">
                <a:latin typeface="Arial" charset="0"/>
              </a:rPr>
              <a:t>area</a:t>
            </a:r>
            <a:endParaRPr lang="en-US" altLang="de-DE" sz="2000" dirty="0">
              <a:latin typeface="Arial" charset="0"/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2651125" y="1781175"/>
            <a:ext cx="1300163" cy="788988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6418263" y="1998663"/>
            <a:ext cx="563562" cy="328612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7" name="Group 14"/>
          <p:cNvGrpSpPr>
            <a:grpSpLocks/>
          </p:cNvGrpSpPr>
          <p:nvPr/>
        </p:nvGrpSpPr>
        <p:grpSpPr bwMode="auto">
          <a:xfrm>
            <a:off x="736601" y="3617913"/>
            <a:ext cx="3241675" cy="2851150"/>
            <a:chOff x="550" y="2273"/>
            <a:chExt cx="2042" cy="1796"/>
          </a:xfrm>
        </p:grpSpPr>
        <p:sp>
          <p:nvSpPr>
            <p:cNvPr id="18" name="Rectangle 15"/>
            <p:cNvSpPr>
              <a:spLocks noChangeArrowheads="1"/>
            </p:cNvSpPr>
            <p:nvPr/>
          </p:nvSpPr>
          <p:spPr bwMode="auto">
            <a:xfrm>
              <a:off x="567" y="2830"/>
              <a:ext cx="993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838200" indent="-838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1028700" indent="-838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2057400" indent="-838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3086100" indent="-838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4114800" indent="-838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4572000" indent="-838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5029200" indent="-838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5486400" indent="-838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5943600" indent="-838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de-DE" sz="1400" dirty="0" err="1" smtClean="0">
                  <a:latin typeface="Arial" charset="0"/>
                </a:rPr>
                <a:t>Orthophoto</a:t>
              </a:r>
              <a:r>
                <a:rPr lang="en-US" altLang="de-DE" sz="1400" dirty="0" smtClean="0">
                  <a:latin typeface="Arial" charset="0"/>
                </a:rPr>
                <a:t>, 1953</a:t>
              </a:r>
              <a:endParaRPr lang="en-US" altLang="de-DE" sz="1400" dirty="0">
                <a:latin typeface="Arial" charset="0"/>
              </a:endParaRPr>
            </a:p>
          </p:txBody>
        </p:sp>
        <p:sp>
          <p:nvSpPr>
            <p:cNvPr id="19" name="AutoShape 16"/>
            <p:cNvSpPr>
              <a:spLocks noChangeArrowheads="1"/>
            </p:cNvSpPr>
            <p:nvPr/>
          </p:nvSpPr>
          <p:spPr bwMode="auto">
            <a:xfrm>
              <a:off x="1646" y="2273"/>
              <a:ext cx="144" cy="432"/>
            </a:xfrm>
            <a:prstGeom prst="downArrow">
              <a:avLst>
                <a:gd name="adj1" fmla="val 50000"/>
                <a:gd name="adj2" fmla="val 7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0" name="Picture 17" descr="ihk_53_o_2825_2m_s" hidden="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" y="2931"/>
              <a:ext cx="1975" cy="105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8" descr="ihk_53_o_2826_2m_s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" y="3022"/>
              <a:ext cx="1952" cy="104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Rectangle 19"/>
          <p:cNvSpPr>
            <a:spLocks noChangeArrowheads="1"/>
          </p:cNvSpPr>
          <p:nvPr/>
        </p:nvSpPr>
        <p:spPr bwMode="auto">
          <a:xfrm>
            <a:off x="2754112" y="1146175"/>
            <a:ext cx="115768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de-DE" sz="1200" b="1" dirty="0" err="1">
                <a:solidFill>
                  <a:schemeClr val="bg1"/>
                </a:solidFill>
              </a:rPr>
              <a:t>Inneres</a:t>
            </a:r>
            <a:r>
              <a:rPr lang="en-US" altLang="de-DE" sz="1200" b="1" dirty="0">
                <a:solidFill>
                  <a:schemeClr val="bg1"/>
                </a:solidFill>
              </a:rPr>
              <a:t/>
            </a:r>
            <a:br>
              <a:rPr lang="en-US" altLang="de-DE" sz="1200" b="1" dirty="0">
                <a:solidFill>
                  <a:schemeClr val="bg1"/>
                </a:solidFill>
              </a:rPr>
            </a:br>
            <a:r>
              <a:rPr lang="en-US" altLang="de-DE" sz="1200" b="1" dirty="0" err="1">
                <a:solidFill>
                  <a:schemeClr val="bg1"/>
                </a:solidFill>
              </a:rPr>
              <a:t>Hochebenkar</a:t>
            </a:r>
            <a:r>
              <a:rPr lang="en-US" altLang="de-DE" sz="1200" b="1" dirty="0">
                <a:solidFill>
                  <a:schemeClr val="bg1"/>
                </a:solidFill>
              </a:rPr>
              <a:t/>
            </a:r>
            <a:br>
              <a:rPr lang="en-US" altLang="de-DE" sz="1200" b="1" dirty="0">
                <a:solidFill>
                  <a:schemeClr val="bg1"/>
                </a:solidFill>
              </a:rPr>
            </a:br>
            <a:r>
              <a:rPr lang="en-US" altLang="de-DE" sz="1200" b="1" dirty="0" smtClean="0">
                <a:solidFill>
                  <a:schemeClr val="bg1"/>
                </a:solidFill>
              </a:rPr>
              <a:t>cirque</a:t>
            </a:r>
            <a:endParaRPr lang="de-DE" altLang="de-DE" sz="1200" b="1" dirty="0">
              <a:solidFill>
                <a:schemeClr val="bg1"/>
              </a:solidFill>
            </a:endParaRPr>
          </a:p>
        </p:txBody>
      </p:sp>
      <p:grpSp>
        <p:nvGrpSpPr>
          <p:cNvPr id="23" name="Group 20"/>
          <p:cNvGrpSpPr>
            <a:grpSpLocks/>
          </p:cNvGrpSpPr>
          <p:nvPr/>
        </p:nvGrpSpPr>
        <p:grpSpPr bwMode="auto">
          <a:xfrm>
            <a:off x="4745036" y="3617913"/>
            <a:ext cx="3351211" cy="2852737"/>
            <a:chOff x="3075" y="2273"/>
            <a:chExt cx="2111" cy="1797"/>
          </a:xfrm>
        </p:grpSpPr>
        <p:pic>
          <p:nvPicPr>
            <p:cNvPr id="24" name="Picture 21" descr="ihk_69_o_4366_2m_s" hidden="1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5" y="2931"/>
              <a:ext cx="1945" cy="104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AutoShape 22"/>
            <p:cNvSpPr>
              <a:spLocks noChangeArrowheads="1"/>
            </p:cNvSpPr>
            <p:nvPr/>
          </p:nvSpPr>
          <p:spPr bwMode="auto">
            <a:xfrm>
              <a:off x="4536" y="2273"/>
              <a:ext cx="144" cy="432"/>
            </a:xfrm>
            <a:prstGeom prst="downArrow">
              <a:avLst>
                <a:gd name="adj1" fmla="val 50000"/>
                <a:gd name="adj2" fmla="val 7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Rectangle 23"/>
            <p:cNvSpPr>
              <a:spLocks noChangeArrowheads="1"/>
            </p:cNvSpPr>
            <p:nvPr/>
          </p:nvSpPr>
          <p:spPr bwMode="auto">
            <a:xfrm>
              <a:off x="4193" y="2834"/>
              <a:ext cx="993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838200" indent="-838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1028700" indent="-838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2057400" indent="-838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3086100" indent="-838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4114800" indent="-838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4572000" indent="-838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5029200" indent="-838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5486400" indent="-838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5943600" indent="-838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de-DE" sz="1400" dirty="0" err="1" smtClean="0">
                  <a:latin typeface="Arial" charset="0"/>
                </a:rPr>
                <a:t>Orthophoto</a:t>
              </a:r>
              <a:r>
                <a:rPr lang="en-US" altLang="de-DE" sz="1400" dirty="0" smtClean="0">
                  <a:latin typeface="Arial" charset="0"/>
                </a:rPr>
                <a:t>, 1969</a:t>
              </a:r>
              <a:endParaRPr lang="en-US" altLang="de-DE" sz="1400" dirty="0">
                <a:latin typeface="Arial" charset="0"/>
              </a:endParaRPr>
            </a:p>
          </p:txBody>
        </p:sp>
        <p:pic>
          <p:nvPicPr>
            <p:cNvPr id="27" name="Picture 24" descr="ihk_69_o_4367_2m_s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5" y="3022"/>
              <a:ext cx="1945" cy="104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25"/>
          <p:cNvGrpSpPr>
            <a:grpSpLocks/>
          </p:cNvGrpSpPr>
          <p:nvPr/>
        </p:nvGrpSpPr>
        <p:grpSpPr bwMode="auto">
          <a:xfrm>
            <a:off x="2995613" y="2570163"/>
            <a:ext cx="3305175" cy="2449512"/>
            <a:chOff x="1973" y="1613"/>
            <a:chExt cx="2082" cy="1543"/>
          </a:xfrm>
        </p:grpSpPr>
        <p:pic>
          <p:nvPicPr>
            <p:cNvPr id="29" name="Picture 26" descr="DTM_195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3" y="1613"/>
              <a:ext cx="2082" cy="1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ectangle 27"/>
            <p:cNvSpPr>
              <a:spLocks noChangeArrowheads="1"/>
            </p:cNvSpPr>
            <p:nvPr/>
          </p:nvSpPr>
          <p:spPr bwMode="auto">
            <a:xfrm>
              <a:off x="2946" y="2037"/>
              <a:ext cx="511" cy="485"/>
            </a:xfrm>
            <a:prstGeom prst="rect">
              <a:avLst/>
            </a:prstGeom>
            <a:solidFill>
              <a:srgbClr val="FF6600">
                <a:alpha val="50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838200" indent="-838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1028700" indent="-838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2057400" indent="-838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3086100" indent="-838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4114800" indent="-8382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4572000" indent="-838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5029200" indent="-838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5486400" indent="-838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5943600" indent="-838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indent="0"/>
              <a:r>
                <a:rPr lang="en-US" altLang="de-DE" sz="2200" dirty="0" smtClean="0">
                  <a:latin typeface="Arial" charset="0"/>
                </a:rPr>
                <a:t>DEM</a:t>
              </a:r>
              <a:br>
                <a:rPr lang="en-US" altLang="de-DE" sz="2200" dirty="0" smtClean="0">
                  <a:latin typeface="Arial" charset="0"/>
                </a:rPr>
              </a:br>
              <a:r>
                <a:rPr lang="en-US" altLang="de-DE" sz="2200" dirty="0" smtClean="0">
                  <a:latin typeface="Arial" charset="0"/>
                </a:rPr>
                <a:t>1953</a:t>
              </a:r>
              <a:endParaRPr lang="en-US" altLang="de-DE" sz="2200" dirty="0">
                <a:latin typeface="Arial" charset="0"/>
              </a:endParaRPr>
            </a:p>
          </p:txBody>
        </p:sp>
      </p:grp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914400" y="5513001"/>
            <a:ext cx="1065313" cy="724870"/>
          </a:xfrm>
          <a:prstGeom prst="rect">
            <a:avLst/>
          </a:prstGeom>
          <a:noFill/>
          <a:ln w="1587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3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 animBg="1"/>
      <p:bldP spid="15" grpId="0" animBg="1"/>
      <p:bldP spid="16" grpId="0" animBg="1"/>
      <p:bldP spid="22" grpId="0"/>
      <p:bldP spid="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144588" y="0"/>
            <a:ext cx="6775784" cy="92333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indent="0">
              <a:buFontTx/>
              <a:buNone/>
            </a:pPr>
            <a:r>
              <a:rPr lang="en-US" altLang="de-DE" b="0" dirty="0" smtClean="0"/>
              <a:t>Quantification and visualization of periglacial surface deformation</a:t>
            </a:r>
            <a:br>
              <a:rPr lang="en-US" altLang="de-DE" b="0" dirty="0" smtClean="0"/>
            </a:br>
            <a:r>
              <a:rPr lang="en-US" altLang="de-DE" b="0" dirty="0" smtClean="0"/>
              <a:t>in the </a:t>
            </a:r>
            <a:r>
              <a:rPr lang="en-US" altLang="de-DE" b="0" dirty="0" err="1" smtClean="0"/>
              <a:t>Inneres</a:t>
            </a:r>
            <a:r>
              <a:rPr lang="en-US" altLang="de-DE" b="0" dirty="0" smtClean="0"/>
              <a:t> </a:t>
            </a:r>
            <a:r>
              <a:rPr lang="en-US" altLang="de-DE" b="0" dirty="0" err="1" smtClean="0"/>
              <a:t>Hochebenkar</a:t>
            </a:r>
            <a:r>
              <a:rPr lang="en-US" altLang="de-DE" b="0" dirty="0" smtClean="0"/>
              <a:t> cirque, </a:t>
            </a:r>
            <a:r>
              <a:rPr lang="en-US" altLang="de-DE" b="0" dirty="0" err="1" smtClean="0"/>
              <a:t>Ötztal</a:t>
            </a:r>
            <a:r>
              <a:rPr lang="en-US" altLang="de-DE" b="0" dirty="0" smtClean="0"/>
              <a:t> Alps, Austria</a:t>
            </a:r>
            <a:br>
              <a:rPr lang="en-US" altLang="de-DE" b="0" dirty="0" smtClean="0"/>
            </a:br>
            <a:r>
              <a:rPr lang="en-US" altLang="de-DE" dirty="0"/>
              <a:t>5</a:t>
            </a:r>
            <a:r>
              <a:rPr lang="en-US" altLang="de-DE" dirty="0" smtClean="0"/>
              <a:t>. Methods</a:t>
            </a:r>
            <a:endParaRPr lang="en-US" altLang="de-DE" dirty="0"/>
          </a:p>
        </p:txBody>
      </p:sp>
      <p:pic>
        <p:nvPicPr>
          <p:cNvPr id="7170" name="Picture 2" descr="D:\Schreibtisch\Meetings\HMC2016\Paper\Figures\Figure_9\Figure_9_lowr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08" y="1268759"/>
            <a:ext cx="7455856" cy="4677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7764891" y="5946644"/>
            <a:ext cx="87556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© </a:t>
            </a:r>
            <a:r>
              <a:rPr lang="en-US" sz="800" dirty="0" smtClean="0"/>
              <a:t>BEV, Vienna</a:t>
            </a:r>
            <a:endParaRPr lang="en-US" sz="800" dirty="0"/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863588" y="5913276"/>
            <a:ext cx="684823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de-DE" sz="1600" dirty="0" smtClean="0"/>
              <a:t>Mean annual horizontal flow velocity of the southern unit of </a:t>
            </a:r>
            <a:r>
              <a:rPr lang="en-US" altLang="de-DE" sz="1600" dirty="0" err="1" smtClean="0"/>
              <a:t>Inneres</a:t>
            </a:r>
            <a:r>
              <a:rPr lang="en-US" altLang="de-DE" sz="1600" dirty="0" smtClean="0"/>
              <a:t/>
            </a:r>
            <a:br>
              <a:rPr lang="en-US" altLang="de-DE" sz="1600" dirty="0" smtClean="0"/>
            </a:br>
            <a:r>
              <a:rPr lang="en-US" altLang="de-DE" sz="1600" dirty="0" err="1" smtClean="0"/>
              <a:t>Hochebenkar</a:t>
            </a:r>
            <a:r>
              <a:rPr lang="en-US" altLang="de-DE" sz="1600" dirty="0" smtClean="0"/>
              <a:t> rock glacier for the time period 1953-1969. </a:t>
            </a:r>
            <a:endParaRPr lang="en-US" altLang="de-DE" sz="1600" dirty="0"/>
          </a:p>
        </p:txBody>
      </p:sp>
    </p:spTree>
    <p:extLst>
      <p:ext uri="{BB962C8B-B14F-4D97-AF65-F5344CB8AC3E}">
        <p14:creationId xmlns:p14="http://schemas.microsoft.com/office/powerpoint/2010/main" val="285103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9" name="AutoShape 3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676400" y="1219200"/>
            <a:ext cx="2533650" cy="219075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821" name="Text Box 5"/>
          <p:cNvSpPr txBox="1">
            <a:spLocks noChangeArrowheads="1"/>
          </p:cNvSpPr>
          <p:nvPr/>
        </p:nvSpPr>
        <p:spPr bwMode="auto">
          <a:xfrm>
            <a:off x="971550" y="1304925"/>
            <a:ext cx="5913438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de-DE" sz="2000" dirty="0" smtClean="0">
                <a:solidFill>
                  <a:srgbClr val="FF0000"/>
                </a:solidFill>
              </a:rPr>
              <a:t>Contents</a:t>
            </a:r>
            <a:r>
              <a:rPr lang="en-US" altLang="de-DE" sz="2000" dirty="0"/>
              <a:t/>
            </a:r>
            <a:br>
              <a:rPr lang="en-US" altLang="de-DE" sz="2000" dirty="0"/>
            </a:br>
            <a:r>
              <a:rPr lang="en-US" altLang="de-DE" sz="2000" dirty="0"/>
              <a:t> </a:t>
            </a:r>
            <a:br>
              <a:rPr lang="en-US" altLang="de-DE" sz="2000" dirty="0"/>
            </a:br>
            <a:r>
              <a:rPr lang="en-US" altLang="de-DE" sz="2000" dirty="0"/>
              <a:t>1. </a:t>
            </a:r>
            <a:r>
              <a:rPr lang="en-US" altLang="de-DE" sz="2000" dirty="0" smtClean="0"/>
              <a:t>Introduction</a:t>
            </a:r>
            <a:r>
              <a:rPr lang="en-US" altLang="de-DE" sz="2000" dirty="0"/>
              <a:t/>
            </a:r>
            <a:br>
              <a:rPr lang="en-US" altLang="de-DE" sz="2000" dirty="0"/>
            </a:br>
            <a:r>
              <a:rPr lang="en-US" altLang="de-DE" sz="2000" dirty="0"/>
              <a:t>2. </a:t>
            </a:r>
            <a:r>
              <a:rPr lang="en-US" altLang="de-DE" sz="2000" dirty="0" smtClean="0"/>
              <a:t>Study area</a:t>
            </a:r>
            <a:r>
              <a:rPr lang="en-US" altLang="de-DE" sz="2000" dirty="0"/>
              <a:t/>
            </a:r>
            <a:br>
              <a:rPr lang="en-US" altLang="de-DE" sz="2000" dirty="0"/>
            </a:br>
            <a:r>
              <a:rPr lang="en-US" altLang="de-DE" sz="2000" dirty="0"/>
              <a:t>3. </a:t>
            </a:r>
            <a:r>
              <a:rPr lang="en-US" altLang="de-DE" sz="2000" dirty="0" smtClean="0"/>
              <a:t>Previous work</a:t>
            </a:r>
            <a:r>
              <a:rPr lang="en-US" altLang="de-DE" sz="2000" dirty="0"/>
              <a:t/>
            </a:r>
            <a:br>
              <a:rPr lang="en-US" altLang="de-DE" sz="2000" dirty="0"/>
            </a:br>
            <a:r>
              <a:rPr lang="en-US" altLang="de-DE" sz="2000" dirty="0"/>
              <a:t>4. </a:t>
            </a:r>
            <a:r>
              <a:rPr lang="en-US" altLang="de-DE" sz="2000" dirty="0" smtClean="0"/>
              <a:t>Data acquisition</a:t>
            </a:r>
            <a:br>
              <a:rPr lang="en-US" altLang="de-DE" sz="2000" dirty="0" smtClean="0"/>
            </a:br>
            <a:r>
              <a:rPr lang="en-US" altLang="de-DE" sz="2000" dirty="0" smtClean="0"/>
              <a:t>5. Methods</a:t>
            </a:r>
            <a:br>
              <a:rPr lang="en-US" altLang="de-DE" sz="2000" dirty="0" smtClean="0"/>
            </a:br>
            <a:r>
              <a:rPr lang="en-US" altLang="de-DE" sz="2000" dirty="0" smtClean="0"/>
              <a:t>6. Results</a:t>
            </a:r>
            <a:r>
              <a:rPr lang="en-US" altLang="de-DE" sz="2000" dirty="0"/>
              <a:t/>
            </a:r>
            <a:br>
              <a:rPr lang="en-US" altLang="de-DE" sz="2000" dirty="0"/>
            </a:br>
            <a:r>
              <a:rPr lang="en-US" altLang="de-DE" sz="2000" dirty="0" smtClean="0"/>
              <a:t>7. Discussion</a:t>
            </a:r>
          </a:p>
        </p:txBody>
      </p:sp>
      <p:sp>
        <p:nvSpPr>
          <p:cNvPr id="290823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144588" y="0"/>
            <a:ext cx="6775784" cy="92333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indent="0">
              <a:buFontTx/>
              <a:buNone/>
            </a:pPr>
            <a:r>
              <a:rPr lang="de-DE" altLang="de-DE" b="0" dirty="0" err="1" smtClean="0"/>
              <a:t>Quantification</a:t>
            </a:r>
            <a:r>
              <a:rPr lang="de-DE" altLang="de-DE" b="0" dirty="0" smtClean="0"/>
              <a:t> </a:t>
            </a:r>
            <a:r>
              <a:rPr lang="de-DE" altLang="de-DE" b="0" dirty="0" err="1" smtClean="0"/>
              <a:t>and</a:t>
            </a:r>
            <a:r>
              <a:rPr lang="de-DE" altLang="de-DE" b="0" dirty="0" smtClean="0"/>
              <a:t> </a:t>
            </a:r>
            <a:r>
              <a:rPr lang="de-DE" altLang="de-DE" b="0" dirty="0" err="1" smtClean="0"/>
              <a:t>visualization</a:t>
            </a:r>
            <a:r>
              <a:rPr lang="de-DE" altLang="de-DE" b="0" dirty="0" smtClean="0"/>
              <a:t> </a:t>
            </a:r>
            <a:r>
              <a:rPr lang="de-DE" altLang="de-DE" b="0" dirty="0" err="1" smtClean="0"/>
              <a:t>of</a:t>
            </a:r>
            <a:r>
              <a:rPr lang="de-DE" altLang="de-DE" b="0" dirty="0" smtClean="0"/>
              <a:t> </a:t>
            </a:r>
            <a:r>
              <a:rPr lang="de-DE" altLang="de-DE" b="0" dirty="0" err="1" smtClean="0"/>
              <a:t>periglacial</a:t>
            </a:r>
            <a:r>
              <a:rPr lang="de-DE" altLang="de-DE" b="0" dirty="0" smtClean="0"/>
              <a:t> </a:t>
            </a:r>
            <a:r>
              <a:rPr lang="de-DE" altLang="de-DE" b="0" dirty="0" err="1" smtClean="0"/>
              <a:t>surface</a:t>
            </a:r>
            <a:r>
              <a:rPr lang="de-DE" altLang="de-DE" b="0" dirty="0" smtClean="0"/>
              <a:t> </a:t>
            </a:r>
            <a:r>
              <a:rPr lang="de-DE" altLang="de-DE" b="0" dirty="0" err="1" smtClean="0"/>
              <a:t>deformation</a:t>
            </a:r>
            <a:r>
              <a:rPr lang="de-DE" altLang="de-DE" b="0" dirty="0"/>
              <a:t/>
            </a:r>
            <a:br>
              <a:rPr lang="de-DE" altLang="de-DE" b="0" dirty="0"/>
            </a:br>
            <a:r>
              <a:rPr lang="de-DE" altLang="de-DE" b="0" dirty="0" smtClean="0"/>
              <a:t>in </a:t>
            </a:r>
            <a:r>
              <a:rPr lang="de-DE" altLang="de-DE" b="0" dirty="0" err="1" smtClean="0"/>
              <a:t>the</a:t>
            </a:r>
            <a:r>
              <a:rPr lang="de-DE" altLang="de-DE" b="0" dirty="0" smtClean="0"/>
              <a:t> Inneres </a:t>
            </a:r>
            <a:r>
              <a:rPr lang="de-DE" altLang="de-DE" b="0" dirty="0" err="1" smtClean="0"/>
              <a:t>Hochebenkar</a:t>
            </a:r>
            <a:r>
              <a:rPr lang="de-DE" altLang="de-DE" b="0" dirty="0" smtClean="0"/>
              <a:t> </a:t>
            </a:r>
            <a:r>
              <a:rPr lang="de-DE" altLang="de-DE" b="0" dirty="0" err="1" smtClean="0"/>
              <a:t>cirque</a:t>
            </a:r>
            <a:r>
              <a:rPr lang="de-DE" altLang="de-DE" b="0" dirty="0" smtClean="0"/>
              <a:t>, Ötztal Alps, Austria</a:t>
            </a:r>
            <a:r>
              <a:rPr lang="de-DE" altLang="de-DE" b="0" dirty="0"/>
              <a:t/>
            </a:r>
            <a:br>
              <a:rPr lang="de-DE" altLang="de-DE" b="0" dirty="0"/>
            </a:br>
            <a:endParaRPr lang="de-DE" alt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2" name="Text Box 4"/>
          <p:cNvSpPr txBox="1">
            <a:spLocks noChangeArrowheads="1"/>
          </p:cNvSpPr>
          <p:nvPr/>
        </p:nvSpPr>
        <p:spPr bwMode="auto">
          <a:xfrm>
            <a:off x="971550" y="1304925"/>
            <a:ext cx="279435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de-DE" sz="2000" dirty="0" smtClean="0">
                <a:solidFill>
                  <a:srgbClr val="FF0000"/>
                </a:solidFill>
                <a:latin typeface="Arial" charset="0"/>
              </a:rPr>
              <a:t>Horizontal flow velocity</a:t>
            </a:r>
            <a:endParaRPr lang="en-US" altLang="de-DE" sz="20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144588" y="0"/>
            <a:ext cx="6775784" cy="92333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indent="0">
              <a:buFontTx/>
              <a:buNone/>
            </a:pPr>
            <a:r>
              <a:rPr lang="en-US" altLang="de-DE" b="0" dirty="0" smtClean="0"/>
              <a:t>Quantification and visualization of periglacial surface deformation</a:t>
            </a:r>
            <a:br>
              <a:rPr lang="en-US" altLang="de-DE" b="0" dirty="0" smtClean="0"/>
            </a:br>
            <a:r>
              <a:rPr lang="en-US" altLang="de-DE" b="0" dirty="0" smtClean="0"/>
              <a:t>in the </a:t>
            </a:r>
            <a:r>
              <a:rPr lang="en-US" altLang="de-DE" b="0" dirty="0" err="1" smtClean="0"/>
              <a:t>Inneres</a:t>
            </a:r>
            <a:r>
              <a:rPr lang="en-US" altLang="de-DE" b="0" dirty="0" smtClean="0"/>
              <a:t> </a:t>
            </a:r>
            <a:r>
              <a:rPr lang="en-US" altLang="de-DE" b="0" dirty="0" err="1" smtClean="0"/>
              <a:t>Hochebenkar</a:t>
            </a:r>
            <a:r>
              <a:rPr lang="en-US" altLang="de-DE" b="0" dirty="0" smtClean="0"/>
              <a:t> cirque, </a:t>
            </a:r>
            <a:r>
              <a:rPr lang="en-US" altLang="de-DE" b="0" dirty="0" err="1" smtClean="0"/>
              <a:t>Ötztal</a:t>
            </a:r>
            <a:r>
              <a:rPr lang="en-US" altLang="de-DE" b="0" dirty="0" smtClean="0"/>
              <a:t> Alps, Austria</a:t>
            </a:r>
            <a:br>
              <a:rPr lang="en-US" altLang="de-DE" b="0" dirty="0" smtClean="0"/>
            </a:br>
            <a:r>
              <a:rPr lang="en-US" altLang="de-DE" dirty="0"/>
              <a:t>5</a:t>
            </a:r>
            <a:r>
              <a:rPr lang="en-US" altLang="de-DE" dirty="0" smtClean="0"/>
              <a:t>. Results</a:t>
            </a:r>
            <a:endParaRPr lang="en-US" altLang="de-DE" dirty="0"/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0310235"/>
              </p:ext>
            </p:extLst>
          </p:nvPr>
        </p:nvGraphicFramePr>
        <p:xfrm>
          <a:off x="971550" y="1739400"/>
          <a:ext cx="7715250" cy="397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8182"/>
                <a:gridCol w="1332148"/>
                <a:gridCol w="1728192"/>
                <a:gridCol w="1764196"/>
                <a:gridCol w="170253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Time</a:t>
                      </a:r>
                      <a:br>
                        <a:rPr lang="en-US" sz="1200" dirty="0" smtClean="0"/>
                      </a:br>
                      <a:r>
                        <a:rPr lang="en-US" sz="1200" dirty="0" smtClean="0"/>
                        <a:t>interval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No. of valid</a:t>
                      </a:r>
                      <a:r>
                        <a:rPr lang="en-US" sz="1200" baseline="0" dirty="0" smtClean="0"/>
                        <a:t> measurements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Significance level</a:t>
                      </a:r>
                      <a:r>
                        <a:rPr lang="en-US" sz="1200" baseline="30000" dirty="0" smtClean="0"/>
                        <a:t>+</a:t>
                      </a:r>
                      <a:r>
                        <a:rPr lang="en-US" sz="1200" baseline="0" dirty="0" smtClean="0"/>
                        <a:t> of flow velocity (cm a</a:t>
                      </a:r>
                      <a:r>
                        <a:rPr lang="en-US" sz="1200" baseline="30000" dirty="0" smtClean="0"/>
                        <a:t>-1</a:t>
                      </a:r>
                      <a:r>
                        <a:rPr lang="en-US" sz="1200" baseline="0" dirty="0" smtClean="0"/>
                        <a:t>) 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Max. flow</a:t>
                      </a:r>
                      <a:br>
                        <a:rPr lang="en-US" sz="1200" dirty="0" smtClean="0"/>
                      </a:br>
                      <a:r>
                        <a:rPr lang="en-US" sz="1200" dirty="0" smtClean="0"/>
                        <a:t>velocity (cm a</a:t>
                      </a:r>
                      <a:r>
                        <a:rPr lang="en-US" sz="1200" baseline="30000" dirty="0" smtClean="0"/>
                        <a:t>-1</a:t>
                      </a:r>
                      <a:r>
                        <a:rPr lang="en-US" sz="1200" dirty="0" smtClean="0"/>
                        <a:t>) –</a:t>
                      </a:r>
                    </a:p>
                    <a:p>
                      <a:pPr algn="ctr"/>
                      <a:r>
                        <a:rPr lang="en-US" sz="1200" dirty="0" smtClean="0"/>
                        <a:t>northern unit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Max. flow</a:t>
                      </a:r>
                      <a:br>
                        <a:rPr lang="en-US" sz="1200" dirty="0" smtClean="0"/>
                      </a:br>
                      <a:r>
                        <a:rPr lang="en-US" sz="1200" dirty="0" smtClean="0"/>
                        <a:t>velocity (cm a</a:t>
                      </a:r>
                      <a:r>
                        <a:rPr lang="en-US" sz="1200" baseline="30000" dirty="0" smtClean="0"/>
                        <a:t>-1</a:t>
                      </a:r>
                      <a:r>
                        <a:rPr lang="en-US" sz="1200" dirty="0" smtClean="0"/>
                        <a:t>) –</a:t>
                      </a:r>
                    </a:p>
                    <a:p>
                      <a:pPr algn="ctr"/>
                      <a:r>
                        <a:rPr lang="en-US" sz="1200" dirty="0" smtClean="0"/>
                        <a:t>southern unit</a:t>
                      </a:r>
                      <a:endParaRPr lang="en-US" sz="12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1953-2010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12009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±2.5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36.4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36.7</a:t>
                      </a:r>
                      <a:endParaRPr lang="en-US" sz="1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1953-1969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10625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±7.0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56.5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52.7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1969-1981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10390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±10.0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34.0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37.8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1981-1997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19456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±6.5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31.8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39.8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1981-1990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9921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±8.5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26.2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39.5</a:t>
                      </a:r>
                      <a:endParaRPr lang="en-US" sz="1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1990</a:t>
                      </a:r>
                      <a:r>
                        <a:rPr lang="en-US" sz="1400" strike="noStrike" baseline="30000" dirty="0" smtClean="0">
                          <a:sym typeface="Symbol"/>
                        </a:rPr>
                        <a:t></a:t>
                      </a:r>
                      <a:r>
                        <a:rPr lang="en-US" sz="1400" dirty="0" smtClean="0"/>
                        <a:t>-1997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too few points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---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---</a:t>
                      </a:r>
                      <a:endParaRPr lang="en-US" sz="1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1997-2010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24293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±7.0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33.1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40.1</a:t>
                      </a:r>
                      <a:endParaRPr lang="en-US" sz="1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2003-2010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29279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±10.0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32.9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46.7</a:t>
                      </a:r>
                      <a:endParaRPr lang="en-US" sz="1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2006-2010</a:t>
                      </a:r>
                      <a:r>
                        <a:rPr lang="en-US" sz="1400" baseline="30000" dirty="0" smtClean="0"/>
                        <a:t>*</a:t>
                      </a:r>
                      <a:endParaRPr lang="en-US" sz="14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10556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±8.5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24.6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57.2</a:t>
                      </a:r>
                      <a:endParaRPr lang="en-US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" name="Textfeld 1"/>
          <p:cNvSpPr txBox="1"/>
          <p:nvPr/>
        </p:nvSpPr>
        <p:spPr>
          <a:xfrm>
            <a:off x="963172" y="5717040"/>
            <a:ext cx="206338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aseline="30000" dirty="0" smtClean="0"/>
              <a:t>+</a:t>
            </a:r>
            <a:r>
              <a:rPr lang="en-US" sz="1200" dirty="0" smtClean="0"/>
              <a:t> … 3</a:t>
            </a:r>
            <a:r>
              <a:rPr lang="en-US" sz="1200" dirty="0" smtClean="0">
                <a:sym typeface="Symbol"/>
              </a:rPr>
              <a:t>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baseline="30000" dirty="0" smtClean="0">
                <a:sym typeface="Symbol"/>
              </a:rPr>
              <a:t> </a:t>
            </a:r>
            <a:r>
              <a:rPr lang="en-US" dirty="0" smtClean="0">
                <a:sym typeface="Symbol"/>
              </a:rPr>
              <a:t>… snow cover</a:t>
            </a:r>
            <a:endParaRPr lang="en-US" dirty="0" smtClean="0"/>
          </a:p>
          <a:p>
            <a:r>
              <a:rPr lang="en-US" baseline="30000" dirty="0" smtClean="0"/>
              <a:t>*</a:t>
            </a:r>
            <a:r>
              <a:rPr lang="en-US" dirty="0" smtClean="0"/>
              <a:t> … evaluation of DSMs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14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Schreibtisch\Meetings\HMC2016\Paper\Figures\Figure_10\Figure_10_presentati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844175"/>
            <a:ext cx="7560000" cy="4085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1092" name="Text Box 4"/>
          <p:cNvSpPr txBox="1">
            <a:spLocks noChangeArrowheads="1"/>
          </p:cNvSpPr>
          <p:nvPr/>
        </p:nvSpPr>
        <p:spPr bwMode="auto">
          <a:xfrm>
            <a:off x="971550" y="1304925"/>
            <a:ext cx="279435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de-DE" sz="2000" dirty="0">
                <a:solidFill>
                  <a:srgbClr val="FF0000"/>
                </a:solidFill>
                <a:latin typeface="Arial" charset="0"/>
              </a:rPr>
              <a:t>Horizontal flow velocity</a:t>
            </a: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144588" y="0"/>
            <a:ext cx="6775784" cy="92333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indent="0">
              <a:buFontTx/>
              <a:buNone/>
            </a:pPr>
            <a:r>
              <a:rPr lang="en-US" altLang="de-DE" b="0" dirty="0" smtClean="0"/>
              <a:t>Quantification and visualization of periglacial surface deformation</a:t>
            </a:r>
            <a:br>
              <a:rPr lang="en-US" altLang="de-DE" b="0" dirty="0" smtClean="0"/>
            </a:br>
            <a:r>
              <a:rPr lang="en-US" altLang="de-DE" b="0" dirty="0" smtClean="0"/>
              <a:t>in the </a:t>
            </a:r>
            <a:r>
              <a:rPr lang="en-US" altLang="de-DE" b="0" dirty="0" err="1" smtClean="0"/>
              <a:t>Inneres</a:t>
            </a:r>
            <a:r>
              <a:rPr lang="en-US" altLang="de-DE" b="0" dirty="0" smtClean="0"/>
              <a:t> </a:t>
            </a:r>
            <a:r>
              <a:rPr lang="en-US" altLang="de-DE" b="0" dirty="0" err="1" smtClean="0"/>
              <a:t>Hochebenkar</a:t>
            </a:r>
            <a:r>
              <a:rPr lang="en-US" altLang="de-DE" b="0" dirty="0" smtClean="0"/>
              <a:t> cirque, </a:t>
            </a:r>
            <a:r>
              <a:rPr lang="en-US" altLang="de-DE" b="0" dirty="0" err="1" smtClean="0"/>
              <a:t>Ötztal</a:t>
            </a:r>
            <a:r>
              <a:rPr lang="en-US" altLang="de-DE" b="0" dirty="0" smtClean="0"/>
              <a:t> Alps, Austria</a:t>
            </a:r>
            <a:br>
              <a:rPr lang="en-US" altLang="de-DE" b="0" dirty="0" smtClean="0"/>
            </a:br>
            <a:r>
              <a:rPr lang="en-US" altLang="de-DE" dirty="0"/>
              <a:t>5</a:t>
            </a:r>
            <a:r>
              <a:rPr lang="en-US" altLang="de-DE" dirty="0" smtClean="0"/>
              <a:t>. Results</a:t>
            </a:r>
            <a:endParaRPr lang="en-US" altLang="de-DE" dirty="0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963310" y="5891866"/>
            <a:ext cx="684823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de-DE" sz="1600" dirty="0" smtClean="0"/>
              <a:t>Mean annual horizontal flow velocity for the time period </a:t>
            </a:r>
            <a:r>
              <a:rPr lang="en-US" altLang="de-DE" sz="1600" b="1" dirty="0" smtClean="0"/>
              <a:t>1953-2010</a:t>
            </a:r>
            <a:r>
              <a:rPr lang="en-US" altLang="de-DE" sz="1600" dirty="0" smtClean="0"/>
              <a:t>,</a:t>
            </a:r>
            <a:br>
              <a:rPr lang="en-US" altLang="de-DE" sz="1600" dirty="0" smtClean="0"/>
            </a:br>
            <a:r>
              <a:rPr lang="en-US" altLang="de-DE" sz="1600" dirty="0" err="1" smtClean="0"/>
              <a:t>isotachs</a:t>
            </a:r>
            <a:r>
              <a:rPr lang="en-US" altLang="de-DE" sz="1600" dirty="0" smtClean="0"/>
              <a:t> (cm a</a:t>
            </a:r>
            <a:r>
              <a:rPr lang="en-US" altLang="de-DE" sz="1600" baseline="30000" dirty="0" smtClean="0"/>
              <a:t>-1</a:t>
            </a:r>
            <a:r>
              <a:rPr lang="en-US" altLang="de-DE" sz="1600" dirty="0" smtClean="0"/>
              <a:t>), significance level at </a:t>
            </a:r>
            <a:r>
              <a:rPr lang="en-US" altLang="de-DE" sz="1600" dirty="0"/>
              <a:t>2.5 cm </a:t>
            </a:r>
            <a:r>
              <a:rPr lang="en-US" altLang="de-DE" sz="1600" dirty="0" smtClean="0"/>
              <a:t>a</a:t>
            </a:r>
            <a:r>
              <a:rPr lang="en-US" altLang="de-DE" sz="1600" baseline="30000" dirty="0" smtClean="0"/>
              <a:t>-1 </a:t>
            </a:r>
            <a:r>
              <a:rPr lang="en-US" altLang="de-DE" sz="1600" dirty="0" smtClean="0"/>
              <a:t>(3</a:t>
            </a:r>
            <a:r>
              <a:rPr lang="en-US" altLang="de-DE" sz="1600" dirty="0" smtClean="0">
                <a:sym typeface="Symbol"/>
              </a:rPr>
              <a:t>).</a:t>
            </a:r>
            <a:r>
              <a:rPr lang="en-US" altLang="de-DE" sz="1600" dirty="0" smtClean="0"/>
              <a:t/>
            </a:r>
            <a:br>
              <a:rPr lang="en-US" altLang="de-DE" sz="1600" dirty="0" smtClean="0"/>
            </a:br>
            <a:endParaRPr lang="en-US" altLang="de-DE" sz="1600" dirty="0"/>
          </a:p>
        </p:txBody>
      </p:sp>
      <p:sp>
        <p:nvSpPr>
          <p:cNvPr id="2" name="Rechteck 1"/>
          <p:cNvSpPr/>
          <p:nvPr/>
        </p:nvSpPr>
        <p:spPr>
          <a:xfrm>
            <a:off x="7764891" y="5821695"/>
            <a:ext cx="87556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© </a:t>
            </a:r>
            <a:r>
              <a:rPr lang="en-US" sz="800" dirty="0" smtClean="0"/>
              <a:t>BEV, Vienna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899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Schreibtisch\Meetings\HMC2016\Paper\Figures\Figure_11\Figure_11_presentati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211" y="1844175"/>
            <a:ext cx="7560000" cy="4085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1092" name="Text Box 4"/>
          <p:cNvSpPr txBox="1">
            <a:spLocks noChangeArrowheads="1"/>
          </p:cNvSpPr>
          <p:nvPr/>
        </p:nvSpPr>
        <p:spPr bwMode="auto">
          <a:xfrm>
            <a:off x="971550" y="1304925"/>
            <a:ext cx="279435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de-DE" sz="2000" dirty="0">
                <a:solidFill>
                  <a:srgbClr val="FF0000"/>
                </a:solidFill>
                <a:latin typeface="Arial" charset="0"/>
              </a:rPr>
              <a:t>Horizontal flow velocity</a:t>
            </a: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144588" y="0"/>
            <a:ext cx="6775784" cy="92333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indent="0">
              <a:buFontTx/>
              <a:buNone/>
            </a:pPr>
            <a:r>
              <a:rPr lang="en-US" altLang="de-DE" b="0" dirty="0" smtClean="0"/>
              <a:t>Quantification and visualization of periglacial surface deformation</a:t>
            </a:r>
            <a:br>
              <a:rPr lang="en-US" altLang="de-DE" b="0" dirty="0" smtClean="0"/>
            </a:br>
            <a:r>
              <a:rPr lang="en-US" altLang="de-DE" b="0" dirty="0" smtClean="0"/>
              <a:t>in the </a:t>
            </a:r>
            <a:r>
              <a:rPr lang="en-US" altLang="de-DE" b="0" dirty="0" err="1" smtClean="0"/>
              <a:t>Inneres</a:t>
            </a:r>
            <a:r>
              <a:rPr lang="en-US" altLang="de-DE" b="0" dirty="0" smtClean="0"/>
              <a:t> </a:t>
            </a:r>
            <a:r>
              <a:rPr lang="en-US" altLang="de-DE" b="0" dirty="0" err="1" smtClean="0"/>
              <a:t>Hochebenkar</a:t>
            </a:r>
            <a:r>
              <a:rPr lang="en-US" altLang="de-DE" b="0" dirty="0" smtClean="0"/>
              <a:t> cirque, </a:t>
            </a:r>
            <a:r>
              <a:rPr lang="en-US" altLang="de-DE" b="0" dirty="0" err="1" smtClean="0"/>
              <a:t>Ötztal</a:t>
            </a:r>
            <a:r>
              <a:rPr lang="en-US" altLang="de-DE" b="0" dirty="0" smtClean="0"/>
              <a:t> Alps, Austria</a:t>
            </a:r>
            <a:br>
              <a:rPr lang="en-US" altLang="de-DE" b="0" dirty="0" smtClean="0"/>
            </a:br>
            <a:r>
              <a:rPr lang="en-US" altLang="de-DE" dirty="0"/>
              <a:t>5</a:t>
            </a:r>
            <a:r>
              <a:rPr lang="en-US" altLang="de-DE" dirty="0" smtClean="0"/>
              <a:t>. Results</a:t>
            </a:r>
            <a:endParaRPr lang="en-US" altLang="de-DE" dirty="0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963310" y="5891866"/>
            <a:ext cx="684823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de-DE" sz="1600" dirty="0" smtClean="0"/>
              <a:t>Mean annual horizontal flow velocity for the time period </a:t>
            </a:r>
            <a:r>
              <a:rPr lang="en-US" altLang="de-DE" sz="1600" b="1" dirty="0" smtClean="0"/>
              <a:t>1953-1969</a:t>
            </a:r>
            <a:r>
              <a:rPr lang="en-US" altLang="de-DE" sz="1600" dirty="0" smtClean="0"/>
              <a:t>,</a:t>
            </a:r>
            <a:br>
              <a:rPr lang="en-US" altLang="de-DE" sz="1600" dirty="0" smtClean="0"/>
            </a:br>
            <a:r>
              <a:rPr lang="en-US" altLang="de-DE" sz="1600" dirty="0" err="1" smtClean="0"/>
              <a:t>isotachs</a:t>
            </a:r>
            <a:r>
              <a:rPr lang="en-US" altLang="de-DE" sz="1600" dirty="0" smtClean="0"/>
              <a:t> (cm a</a:t>
            </a:r>
            <a:r>
              <a:rPr lang="en-US" altLang="de-DE" sz="1600" baseline="30000" dirty="0" smtClean="0"/>
              <a:t>-1</a:t>
            </a:r>
            <a:r>
              <a:rPr lang="en-US" altLang="de-DE" sz="1600" dirty="0" smtClean="0"/>
              <a:t>), significance level at 7 </a:t>
            </a:r>
            <a:r>
              <a:rPr lang="en-US" altLang="de-DE" sz="1600" dirty="0"/>
              <a:t>cm </a:t>
            </a:r>
            <a:r>
              <a:rPr lang="en-US" altLang="de-DE" sz="1600" dirty="0" smtClean="0"/>
              <a:t>a</a:t>
            </a:r>
            <a:r>
              <a:rPr lang="en-US" altLang="de-DE" sz="1600" baseline="30000" dirty="0" smtClean="0"/>
              <a:t>-1 </a:t>
            </a:r>
            <a:r>
              <a:rPr lang="en-US" altLang="de-DE" sz="1600" dirty="0" smtClean="0"/>
              <a:t>(3</a:t>
            </a:r>
            <a:r>
              <a:rPr lang="en-US" altLang="de-DE" sz="1600" dirty="0" smtClean="0">
                <a:sym typeface="Symbol"/>
              </a:rPr>
              <a:t>).</a:t>
            </a:r>
            <a:r>
              <a:rPr lang="en-US" altLang="de-DE" sz="1600" dirty="0" smtClean="0"/>
              <a:t/>
            </a:r>
            <a:br>
              <a:rPr lang="en-US" altLang="de-DE" sz="1600" dirty="0" smtClean="0"/>
            </a:br>
            <a:endParaRPr lang="en-US" altLang="de-DE" sz="1600" dirty="0"/>
          </a:p>
        </p:txBody>
      </p:sp>
      <p:sp>
        <p:nvSpPr>
          <p:cNvPr id="6" name="Rechteck 5"/>
          <p:cNvSpPr/>
          <p:nvPr/>
        </p:nvSpPr>
        <p:spPr>
          <a:xfrm>
            <a:off x="7764891" y="5821695"/>
            <a:ext cx="87556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© </a:t>
            </a:r>
            <a:r>
              <a:rPr lang="en-US" sz="800" dirty="0" smtClean="0"/>
              <a:t>BEV, Vienna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60700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Schreibtisch\Meetings\HMC2016\Paper\Figures\Figure_12\Figure_12presentati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211" y="1844175"/>
            <a:ext cx="7560000" cy="4085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1092" name="Text Box 4"/>
          <p:cNvSpPr txBox="1">
            <a:spLocks noChangeArrowheads="1"/>
          </p:cNvSpPr>
          <p:nvPr/>
        </p:nvSpPr>
        <p:spPr bwMode="auto">
          <a:xfrm>
            <a:off x="971550" y="1304925"/>
            <a:ext cx="279435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de-DE" sz="2000" dirty="0">
                <a:solidFill>
                  <a:srgbClr val="FF0000"/>
                </a:solidFill>
                <a:latin typeface="Arial" charset="0"/>
              </a:rPr>
              <a:t>Horizontal flow velocity</a:t>
            </a: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144588" y="0"/>
            <a:ext cx="6775784" cy="92333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indent="0">
              <a:buFontTx/>
              <a:buNone/>
            </a:pPr>
            <a:r>
              <a:rPr lang="en-US" altLang="de-DE" b="0" dirty="0" smtClean="0"/>
              <a:t>Quantification and visualization of periglacial surface deformation</a:t>
            </a:r>
            <a:br>
              <a:rPr lang="en-US" altLang="de-DE" b="0" dirty="0" smtClean="0"/>
            </a:br>
            <a:r>
              <a:rPr lang="en-US" altLang="de-DE" b="0" dirty="0" smtClean="0"/>
              <a:t>in the </a:t>
            </a:r>
            <a:r>
              <a:rPr lang="en-US" altLang="de-DE" b="0" dirty="0" err="1" smtClean="0"/>
              <a:t>Inneres</a:t>
            </a:r>
            <a:r>
              <a:rPr lang="en-US" altLang="de-DE" b="0" dirty="0" smtClean="0"/>
              <a:t> </a:t>
            </a:r>
            <a:r>
              <a:rPr lang="en-US" altLang="de-DE" b="0" dirty="0" err="1" smtClean="0"/>
              <a:t>Hochebenkar</a:t>
            </a:r>
            <a:r>
              <a:rPr lang="en-US" altLang="de-DE" b="0" dirty="0" smtClean="0"/>
              <a:t> cirque, </a:t>
            </a:r>
            <a:r>
              <a:rPr lang="en-US" altLang="de-DE" b="0" dirty="0" err="1" smtClean="0"/>
              <a:t>Ötztal</a:t>
            </a:r>
            <a:r>
              <a:rPr lang="en-US" altLang="de-DE" b="0" dirty="0" smtClean="0"/>
              <a:t> Alps, Austria</a:t>
            </a:r>
            <a:br>
              <a:rPr lang="en-US" altLang="de-DE" b="0" dirty="0" smtClean="0"/>
            </a:br>
            <a:r>
              <a:rPr lang="en-US" altLang="de-DE" dirty="0"/>
              <a:t>5</a:t>
            </a:r>
            <a:r>
              <a:rPr lang="en-US" altLang="de-DE" dirty="0" smtClean="0"/>
              <a:t>. Results</a:t>
            </a:r>
            <a:endParaRPr lang="en-US" altLang="de-DE" dirty="0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963310" y="5891866"/>
            <a:ext cx="684823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de-DE" sz="1600" dirty="0" smtClean="0"/>
              <a:t>Mean annual horizontal flow velocity for the time period </a:t>
            </a:r>
            <a:r>
              <a:rPr lang="en-US" altLang="de-DE" sz="1600" b="1" dirty="0" smtClean="0"/>
              <a:t>1997-2010</a:t>
            </a:r>
            <a:r>
              <a:rPr lang="en-US" altLang="de-DE" sz="1600" dirty="0" smtClean="0"/>
              <a:t>,</a:t>
            </a:r>
            <a:br>
              <a:rPr lang="en-US" altLang="de-DE" sz="1600" dirty="0" smtClean="0"/>
            </a:br>
            <a:r>
              <a:rPr lang="en-US" altLang="de-DE" sz="1600" dirty="0" err="1" smtClean="0"/>
              <a:t>isotachs</a:t>
            </a:r>
            <a:r>
              <a:rPr lang="en-US" altLang="de-DE" sz="1600" dirty="0" smtClean="0"/>
              <a:t> (cm a</a:t>
            </a:r>
            <a:r>
              <a:rPr lang="en-US" altLang="de-DE" sz="1600" baseline="30000" dirty="0" smtClean="0"/>
              <a:t>-1</a:t>
            </a:r>
            <a:r>
              <a:rPr lang="en-US" altLang="de-DE" sz="1600" dirty="0" smtClean="0"/>
              <a:t>), significance level at 7 </a:t>
            </a:r>
            <a:r>
              <a:rPr lang="en-US" altLang="de-DE" sz="1600" dirty="0"/>
              <a:t>cm </a:t>
            </a:r>
            <a:r>
              <a:rPr lang="en-US" altLang="de-DE" sz="1600" dirty="0" smtClean="0"/>
              <a:t>a</a:t>
            </a:r>
            <a:r>
              <a:rPr lang="en-US" altLang="de-DE" sz="1600" baseline="30000" dirty="0" smtClean="0"/>
              <a:t>-1 </a:t>
            </a:r>
            <a:r>
              <a:rPr lang="en-US" altLang="de-DE" sz="1600" dirty="0" smtClean="0"/>
              <a:t>(3</a:t>
            </a:r>
            <a:r>
              <a:rPr lang="en-US" altLang="de-DE" sz="1600" dirty="0" smtClean="0">
                <a:sym typeface="Symbol"/>
              </a:rPr>
              <a:t>).</a:t>
            </a:r>
            <a:r>
              <a:rPr lang="en-US" altLang="de-DE" sz="1600" dirty="0" smtClean="0"/>
              <a:t/>
            </a:r>
            <a:br>
              <a:rPr lang="en-US" altLang="de-DE" sz="1600" dirty="0" smtClean="0"/>
            </a:br>
            <a:endParaRPr lang="en-US" altLang="de-DE" sz="1600" dirty="0"/>
          </a:p>
        </p:txBody>
      </p:sp>
      <p:sp>
        <p:nvSpPr>
          <p:cNvPr id="6" name="Rechteck 5"/>
          <p:cNvSpPr/>
          <p:nvPr/>
        </p:nvSpPr>
        <p:spPr>
          <a:xfrm>
            <a:off x="7764891" y="5821695"/>
            <a:ext cx="87556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© </a:t>
            </a:r>
            <a:r>
              <a:rPr lang="en-US" sz="800" dirty="0" smtClean="0"/>
              <a:t>BEV, Vienna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72121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chreibtisch\Meetings\HMC2016\Paper\Figures\Figure_13\Figure_13_presentati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211" y="1844176"/>
            <a:ext cx="7560000" cy="4085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1092" name="Text Box 4"/>
          <p:cNvSpPr txBox="1">
            <a:spLocks noChangeArrowheads="1"/>
          </p:cNvSpPr>
          <p:nvPr/>
        </p:nvSpPr>
        <p:spPr bwMode="auto">
          <a:xfrm>
            <a:off x="971550" y="1304925"/>
            <a:ext cx="279435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de-DE" sz="2000" dirty="0">
                <a:solidFill>
                  <a:srgbClr val="FF0000"/>
                </a:solidFill>
                <a:latin typeface="Arial" charset="0"/>
              </a:rPr>
              <a:t>Horizontal flow velocity</a:t>
            </a: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144588" y="0"/>
            <a:ext cx="6775784" cy="92333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indent="0">
              <a:buFontTx/>
              <a:buNone/>
            </a:pPr>
            <a:r>
              <a:rPr lang="en-US" altLang="de-DE" b="0" dirty="0" smtClean="0"/>
              <a:t>Quantification and visualization of periglacial surface deformation</a:t>
            </a:r>
            <a:br>
              <a:rPr lang="en-US" altLang="de-DE" b="0" dirty="0" smtClean="0"/>
            </a:br>
            <a:r>
              <a:rPr lang="en-US" altLang="de-DE" b="0" dirty="0" smtClean="0"/>
              <a:t>in the </a:t>
            </a:r>
            <a:r>
              <a:rPr lang="en-US" altLang="de-DE" b="0" dirty="0" err="1" smtClean="0"/>
              <a:t>Inneres</a:t>
            </a:r>
            <a:r>
              <a:rPr lang="en-US" altLang="de-DE" b="0" dirty="0" smtClean="0"/>
              <a:t> </a:t>
            </a:r>
            <a:r>
              <a:rPr lang="en-US" altLang="de-DE" b="0" dirty="0" err="1" smtClean="0"/>
              <a:t>Hochebenkar</a:t>
            </a:r>
            <a:r>
              <a:rPr lang="en-US" altLang="de-DE" b="0" dirty="0" smtClean="0"/>
              <a:t> cirque, </a:t>
            </a:r>
            <a:r>
              <a:rPr lang="en-US" altLang="de-DE" b="0" dirty="0" err="1" smtClean="0"/>
              <a:t>Ötztal</a:t>
            </a:r>
            <a:r>
              <a:rPr lang="en-US" altLang="de-DE" b="0" dirty="0" smtClean="0"/>
              <a:t> Alps, Austria</a:t>
            </a:r>
            <a:br>
              <a:rPr lang="en-US" altLang="de-DE" b="0" dirty="0" smtClean="0"/>
            </a:br>
            <a:r>
              <a:rPr lang="en-US" altLang="de-DE" dirty="0"/>
              <a:t>5</a:t>
            </a:r>
            <a:r>
              <a:rPr lang="en-US" altLang="de-DE" dirty="0" smtClean="0"/>
              <a:t>. Results</a:t>
            </a:r>
            <a:endParaRPr lang="en-US" altLang="de-DE" dirty="0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963310" y="5891866"/>
            <a:ext cx="684823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de-DE" sz="1600" dirty="0" smtClean="0"/>
              <a:t>Mean annual horizontal flow velocity for the time period </a:t>
            </a:r>
            <a:r>
              <a:rPr lang="en-US" altLang="de-DE" sz="1600" b="1" dirty="0" smtClean="0"/>
              <a:t>2003-2010</a:t>
            </a:r>
            <a:r>
              <a:rPr lang="en-US" altLang="de-DE" sz="1600" dirty="0" smtClean="0"/>
              <a:t>,</a:t>
            </a:r>
            <a:br>
              <a:rPr lang="en-US" altLang="de-DE" sz="1600" dirty="0" smtClean="0"/>
            </a:br>
            <a:r>
              <a:rPr lang="en-US" altLang="de-DE" sz="1600" dirty="0" err="1" smtClean="0"/>
              <a:t>isotachs</a:t>
            </a:r>
            <a:r>
              <a:rPr lang="en-US" altLang="de-DE" sz="1600" dirty="0" smtClean="0"/>
              <a:t> (cm a</a:t>
            </a:r>
            <a:r>
              <a:rPr lang="en-US" altLang="de-DE" sz="1600" baseline="30000" dirty="0" smtClean="0"/>
              <a:t>-1</a:t>
            </a:r>
            <a:r>
              <a:rPr lang="en-US" altLang="de-DE" sz="1600" dirty="0" smtClean="0"/>
              <a:t>), significance level at 10 </a:t>
            </a:r>
            <a:r>
              <a:rPr lang="en-US" altLang="de-DE" sz="1600" dirty="0"/>
              <a:t>cm </a:t>
            </a:r>
            <a:r>
              <a:rPr lang="en-US" altLang="de-DE" sz="1600" dirty="0" smtClean="0"/>
              <a:t>a</a:t>
            </a:r>
            <a:r>
              <a:rPr lang="en-US" altLang="de-DE" sz="1600" baseline="30000" dirty="0" smtClean="0"/>
              <a:t>-1 </a:t>
            </a:r>
            <a:r>
              <a:rPr lang="en-US" altLang="de-DE" sz="1600" dirty="0" smtClean="0"/>
              <a:t>(3</a:t>
            </a:r>
            <a:r>
              <a:rPr lang="en-US" altLang="de-DE" sz="1600" dirty="0" smtClean="0">
                <a:sym typeface="Symbol"/>
              </a:rPr>
              <a:t>).</a:t>
            </a:r>
            <a:r>
              <a:rPr lang="en-US" altLang="de-DE" sz="1600" dirty="0" smtClean="0"/>
              <a:t/>
            </a:r>
            <a:br>
              <a:rPr lang="en-US" altLang="de-DE" sz="1600" dirty="0" smtClean="0"/>
            </a:br>
            <a:endParaRPr lang="en-US" altLang="de-DE" sz="1600" dirty="0"/>
          </a:p>
        </p:txBody>
      </p:sp>
      <p:sp>
        <p:nvSpPr>
          <p:cNvPr id="6" name="Rechteck 5"/>
          <p:cNvSpPr/>
          <p:nvPr/>
        </p:nvSpPr>
        <p:spPr>
          <a:xfrm>
            <a:off x="7893132" y="5821695"/>
            <a:ext cx="74732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© </a:t>
            </a:r>
            <a:r>
              <a:rPr lang="en-US" sz="800" dirty="0" smtClean="0"/>
              <a:t>Land Tirol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15999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Schreibtisch\Meetings\HMC2016\Paper\Figures\Figure_14\Figure_14_presentati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211" y="1844175"/>
            <a:ext cx="7560000" cy="4085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1092" name="Text Box 4"/>
          <p:cNvSpPr txBox="1">
            <a:spLocks noChangeArrowheads="1"/>
          </p:cNvSpPr>
          <p:nvPr/>
        </p:nvSpPr>
        <p:spPr bwMode="auto">
          <a:xfrm>
            <a:off x="971550" y="1304925"/>
            <a:ext cx="641233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de-DE" sz="2000" dirty="0">
                <a:solidFill>
                  <a:srgbClr val="FF0000"/>
                </a:solidFill>
                <a:latin typeface="Arial" charset="0"/>
              </a:rPr>
              <a:t>Horizontal flow </a:t>
            </a:r>
            <a:r>
              <a:rPr lang="en-US" altLang="de-DE" sz="2000" dirty="0" smtClean="0">
                <a:solidFill>
                  <a:srgbClr val="FF0000"/>
                </a:solidFill>
                <a:latin typeface="Arial" charset="0"/>
              </a:rPr>
              <a:t>velocity (DSM-based change detection)</a:t>
            </a:r>
            <a:endParaRPr lang="en-US" altLang="de-DE" sz="20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144588" y="0"/>
            <a:ext cx="6775784" cy="92333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indent="0">
              <a:buFontTx/>
              <a:buNone/>
            </a:pPr>
            <a:r>
              <a:rPr lang="en-US" altLang="de-DE" b="0" dirty="0" smtClean="0"/>
              <a:t>Quantification and visualization of periglacial surface deformation</a:t>
            </a:r>
            <a:br>
              <a:rPr lang="en-US" altLang="de-DE" b="0" dirty="0" smtClean="0"/>
            </a:br>
            <a:r>
              <a:rPr lang="en-US" altLang="de-DE" b="0" dirty="0" smtClean="0"/>
              <a:t>in the </a:t>
            </a:r>
            <a:r>
              <a:rPr lang="en-US" altLang="de-DE" b="0" dirty="0" err="1" smtClean="0"/>
              <a:t>Inneres</a:t>
            </a:r>
            <a:r>
              <a:rPr lang="en-US" altLang="de-DE" b="0" dirty="0" smtClean="0"/>
              <a:t> </a:t>
            </a:r>
            <a:r>
              <a:rPr lang="en-US" altLang="de-DE" b="0" dirty="0" err="1" smtClean="0"/>
              <a:t>Hochebenkar</a:t>
            </a:r>
            <a:r>
              <a:rPr lang="en-US" altLang="de-DE" b="0" dirty="0" smtClean="0"/>
              <a:t> cirque, </a:t>
            </a:r>
            <a:r>
              <a:rPr lang="en-US" altLang="de-DE" b="0" dirty="0" err="1" smtClean="0"/>
              <a:t>Ötztal</a:t>
            </a:r>
            <a:r>
              <a:rPr lang="en-US" altLang="de-DE" b="0" dirty="0" smtClean="0"/>
              <a:t> Alps, Austria</a:t>
            </a:r>
            <a:br>
              <a:rPr lang="en-US" altLang="de-DE" b="0" dirty="0" smtClean="0"/>
            </a:br>
            <a:r>
              <a:rPr lang="en-US" altLang="de-DE" dirty="0"/>
              <a:t>5</a:t>
            </a:r>
            <a:r>
              <a:rPr lang="en-US" altLang="de-DE" dirty="0" smtClean="0"/>
              <a:t>. Results</a:t>
            </a:r>
            <a:endParaRPr lang="en-US" altLang="de-DE" dirty="0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963310" y="5891866"/>
            <a:ext cx="684823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de-DE" sz="1600" dirty="0" smtClean="0"/>
              <a:t>Mean annual horizontal flow velocity for the time period </a:t>
            </a:r>
            <a:r>
              <a:rPr lang="en-US" altLang="de-DE" sz="1600" b="1" dirty="0" smtClean="0"/>
              <a:t>2006-2010</a:t>
            </a:r>
            <a:r>
              <a:rPr lang="en-US" altLang="de-DE" sz="1600" dirty="0" smtClean="0"/>
              <a:t>,</a:t>
            </a:r>
            <a:br>
              <a:rPr lang="en-US" altLang="de-DE" sz="1600" dirty="0" smtClean="0"/>
            </a:br>
            <a:r>
              <a:rPr lang="en-US" altLang="de-DE" sz="1600" dirty="0" err="1" smtClean="0"/>
              <a:t>isotachs</a:t>
            </a:r>
            <a:r>
              <a:rPr lang="en-US" altLang="de-DE" sz="1600" dirty="0" smtClean="0"/>
              <a:t> (cm a</a:t>
            </a:r>
            <a:r>
              <a:rPr lang="en-US" altLang="de-DE" sz="1600" baseline="30000" dirty="0" smtClean="0"/>
              <a:t>-1</a:t>
            </a:r>
            <a:r>
              <a:rPr lang="en-US" altLang="de-DE" sz="1600" dirty="0" smtClean="0"/>
              <a:t>), significance level at 8.5 </a:t>
            </a:r>
            <a:r>
              <a:rPr lang="en-US" altLang="de-DE" sz="1600" dirty="0"/>
              <a:t>cm </a:t>
            </a:r>
            <a:r>
              <a:rPr lang="en-US" altLang="de-DE" sz="1600" dirty="0" smtClean="0"/>
              <a:t>a</a:t>
            </a:r>
            <a:r>
              <a:rPr lang="en-US" altLang="de-DE" sz="1600" baseline="30000" dirty="0" smtClean="0"/>
              <a:t>-1 </a:t>
            </a:r>
            <a:r>
              <a:rPr lang="en-US" altLang="de-DE" sz="1600" dirty="0" smtClean="0"/>
              <a:t>(3</a:t>
            </a:r>
            <a:r>
              <a:rPr lang="en-US" altLang="de-DE" sz="1600" dirty="0" smtClean="0">
                <a:sym typeface="Symbol"/>
              </a:rPr>
              <a:t>).</a:t>
            </a:r>
            <a:r>
              <a:rPr lang="en-US" altLang="de-DE" sz="1600" dirty="0" smtClean="0"/>
              <a:t/>
            </a:r>
            <a:br>
              <a:rPr lang="en-US" altLang="de-DE" sz="1600" dirty="0" smtClean="0"/>
            </a:br>
            <a:endParaRPr lang="en-US" altLang="de-DE" sz="1600" dirty="0"/>
          </a:p>
        </p:txBody>
      </p:sp>
      <p:sp>
        <p:nvSpPr>
          <p:cNvPr id="6" name="Rechteck 5"/>
          <p:cNvSpPr/>
          <p:nvPr/>
        </p:nvSpPr>
        <p:spPr>
          <a:xfrm>
            <a:off x="7893132" y="5821695"/>
            <a:ext cx="74732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© </a:t>
            </a:r>
            <a:r>
              <a:rPr lang="en-US" sz="800" dirty="0" smtClean="0"/>
              <a:t>Land Tirol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15418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Schreibtisch\Meetings\HMC2016\Paper\Figures\Figure_15\Figure_15_20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844174"/>
            <a:ext cx="7560000" cy="4085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1092" name="Text Box 4"/>
          <p:cNvSpPr txBox="1">
            <a:spLocks noChangeArrowheads="1"/>
          </p:cNvSpPr>
          <p:nvPr/>
        </p:nvSpPr>
        <p:spPr bwMode="auto">
          <a:xfrm>
            <a:off x="971550" y="1304925"/>
            <a:ext cx="30780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de-DE" sz="2000" dirty="0" smtClean="0">
                <a:solidFill>
                  <a:srgbClr val="FF0000"/>
                </a:solidFill>
                <a:latin typeface="Arial" charset="0"/>
              </a:rPr>
              <a:t>Surface elevation change</a:t>
            </a:r>
            <a:endParaRPr lang="en-US" altLang="de-DE" sz="20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144588" y="0"/>
            <a:ext cx="6775784" cy="92333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indent="0">
              <a:buFontTx/>
              <a:buNone/>
            </a:pPr>
            <a:r>
              <a:rPr lang="en-US" altLang="de-DE" b="0" dirty="0" smtClean="0"/>
              <a:t>Quantification and visualization of periglacial surface deformation</a:t>
            </a:r>
            <a:br>
              <a:rPr lang="en-US" altLang="de-DE" b="0" dirty="0" smtClean="0"/>
            </a:br>
            <a:r>
              <a:rPr lang="en-US" altLang="de-DE" b="0" dirty="0" smtClean="0"/>
              <a:t>in the </a:t>
            </a:r>
            <a:r>
              <a:rPr lang="en-US" altLang="de-DE" b="0" dirty="0" err="1" smtClean="0"/>
              <a:t>Inneres</a:t>
            </a:r>
            <a:r>
              <a:rPr lang="en-US" altLang="de-DE" b="0" dirty="0" smtClean="0"/>
              <a:t> </a:t>
            </a:r>
            <a:r>
              <a:rPr lang="en-US" altLang="de-DE" b="0" dirty="0" err="1" smtClean="0"/>
              <a:t>Hochebenkar</a:t>
            </a:r>
            <a:r>
              <a:rPr lang="en-US" altLang="de-DE" b="0" dirty="0" smtClean="0"/>
              <a:t> cirque, </a:t>
            </a:r>
            <a:r>
              <a:rPr lang="en-US" altLang="de-DE" b="0" dirty="0" err="1" smtClean="0"/>
              <a:t>Ötztal</a:t>
            </a:r>
            <a:r>
              <a:rPr lang="en-US" altLang="de-DE" b="0" dirty="0" smtClean="0"/>
              <a:t> Alps, Austria</a:t>
            </a:r>
            <a:br>
              <a:rPr lang="en-US" altLang="de-DE" b="0" dirty="0" smtClean="0"/>
            </a:br>
            <a:r>
              <a:rPr lang="en-US" altLang="de-DE" dirty="0"/>
              <a:t>5</a:t>
            </a:r>
            <a:r>
              <a:rPr lang="en-US" altLang="de-DE" dirty="0" smtClean="0"/>
              <a:t>. Results</a:t>
            </a:r>
            <a:endParaRPr lang="en-US" altLang="de-DE" dirty="0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963310" y="5891866"/>
            <a:ext cx="684823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de-DE" sz="1600" dirty="0" smtClean="0"/>
              <a:t>Surface elevation change for </a:t>
            </a:r>
            <a:r>
              <a:rPr lang="en-US" altLang="de-DE" sz="1600" dirty="0" smtClean="0"/>
              <a:t>the time period </a:t>
            </a:r>
            <a:r>
              <a:rPr lang="en-US" altLang="de-DE" sz="1600" b="1" dirty="0" smtClean="0"/>
              <a:t>1953</a:t>
            </a:r>
            <a:r>
              <a:rPr lang="en-US" altLang="de-DE" sz="1600" b="1" dirty="0" smtClean="0"/>
              <a:t>-2006</a:t>
            </a:r>
            <a:r>
              <a:rPr lang="en-US" altLang="de-DE" sz="1600" dirty="0" smtClean="0"/>
              <a:t>,</a:t>
            </a:r>
            <a:r>
              <a:rPr lang="en-US" altLang="de-DE" sz="1600" dirty="0" smtClean="0"/>
              <a:t/>
            </a:r>
            <a:br>
              <a:rPr lang="en-US" altLang="de-DE" sz="1600" dirty="0" smtClean="0"/>
            </a:br>
            <a:r>
              <a:rPr lang="en-US" altLang="de-DE" sz="1600" dirty="0" smtClean="0"/>
              <a:t>significance </a:t>
            </a:r>
            <a:r>
              <a:rPr lang="en-US" altLang="de-DE" sz="1600" dirty="0" smtClean="0"/>
              <a:t>level at </a:t>
            </a:r>
            <a:r>
              <a:rPr lang="en-US" altLang="de-DE" sz="1600" dirty="0" smtClean="0"/>
              <a:t>±1.3 m (3</a:t>
            </a:r>
            <a:r>
              <a:rPr lang="en-US" altLang="de-DE" sz="1600" dirty="0" smtClean="0">
                <a:sym typeface="Symbol"/>
              </a:rPr>
              <a:t>).</a:t>
            </a:r>
            <a:r>
              <a:rPr lang="en-US" altLang="de-DE" sz="1600" dirty="0" smtClean="0"/>
              <a:t/>
            </a:r>
            <a:br>
              <a:rPr lang="en-US" altLang="de-DE" sz="1600" dirty="0" smtClean="0"/>
            </a:br>
            <a:endParaRPr lang="en-US" altLang="de-DE" sz="1600" dirty="0"/>
          </a:p>
        </p:txBody>
      </p:sp>
    </p:spTree>
    <p:extLst>
      <p:ext uri="{BB962C8B-B14F-4D97-AF65-F5344CB8AC3E}">
        <p14:creationId xmlns:p14="http://schemas.microsoft.com/office/powerpoint/2010/main" val="101271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144588" y="0"/>
            <a:ext cx="6775784" cy="92333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indent="0">
              <a:buFontTx/>
              <a:buNone/>
            </a:pPr>
            <a:r>
              <a:rPr lang="en-US" altLang="de-DE" b="0" dirty="0" smtClean="0"/>
              <a:t>Quantification and visualization of periglacial surface deformation</a:t>
            </a:r>
            <a:br>
              <a:rPr lang="en-US" altLang="de-DE" b="0" dirty="0" smtClean="0"/>
            </a:br>
            <a:r>
              <a:rPr lang="en-US" altLang="de-DE" b="0" dirty="0" smtClean="0"/>
              <a:t>in the </a:t>
            </a:r>
            <a:r>
              <a:rPr lang="en-US" altLang="de-DE" b="0" dirty="0" err="1" smtClean="0"/>
              <a:t>Inneres</a:t>
            </a:r>
            <a:r>
              <a:rPr lang="en-US" altLang="de-DE" b="0" dirty="0" smtClean="0"/>
              <a:t> </a:t>
            </a:r>
            <a:r>
              <a:rPr lang="en-US" altLang="de-DE" b="0" dirty="0" err="1" smtClean="0"/>
              <a:t>Hochebenkar</a:t>
            </a:r>
            <a:r>
              <a:rPr lang="en-US" altLang="de-DE" b="0" dirty="0" smtClean="0"/>
              <a:t> cirque, </a:t>
            </a:r>
            <a:r>
              <a:rPr lang="en-US" altLang="de-DE" b="0" dirty="0" err="1" smtClean="0"/>
              <a:t>Ötztal</a:t>
            </a:r>
            <a:r>
              <a:rPr lang="en-US" altLang="de-DE" b="0" dirty="0" smtClean="0"/>
              <a:t> Alps, Austria</a:t>
            </a:r>
            <a:br>
              <a:rPr lang="en-US" altLang="de-DE" b="0" dirty="0" smtClean="0"/>
            </a:br>
            <a:r>
              <a:rPr lang="en-US" altLang="de-DE" dirty="0" smtClean="0"/>
              <a:t>6. Discussion</a:t>
            </a:r>
            <a:endParaRPr lang="en-US" altLang="de-DE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61288" y="1268760"/>
            <a:ext cx="7715250" cy="4078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265238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901825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538413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31750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632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4089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4546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5003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66700" indent="-266700">
              <a:spcBef>
                <a:spcPct val="50000"/>
              </a:spcBef>
              <a:buFont typeface="Wingdings 2" pitchFamily="18" charset="2"/>
              <a:buChar char="¡"/>
            </a:pPr>
            <a:r>
              <a:rPr lang="en-US" altLang="de-DE" sz="1400" dirty="0" smtClean="0">
                <a:latin typeface="Arial" charset="0"/>
                <a:sym typeface="Wingdings 2" pitchFamily="18" charset="2"/>
              </a:rPr>
              <a:t>The lower part of </a:t>
            </a:r>
            <a:r>
              <a:rPr lang="en-US" altLang="de-DE" sz="1400" dirty="0" err="1" smtClean="0">
                <a:latin typeface="Arial" charset="0"/>
                <a:sym typeface="Wingdings 2" pitchFamily="18" charset="2"/>
              </a:rPr>
              <a:t>Inneres</a:t>
            </a:r>
            <a:r>
              <a:rPr lang="en-US" altLang="de-DE" sz="1400" dirty="0" smtClean="0">
                <a:latin typeface="Arial" charset="0"/>
                <a:sym typeface="Wingdings 2" pitchFamily="18" charset="2"/>
              </a:rPr>
              <a:t> </a:t>
            </a:r>
            <a:r>
              <a:rPr lang="en-US" altLang="de-DE" sz="1400" dirty="0" err="1" smtClean="0">
                <a:latin typeface="Arial" charset="0"/>
                <a:sym typeface="Wingdings 2" pitchFamily="18" charset="2"/>
              </a:rPr>
              <a:t>Hochebenkar</a:t>
            </a:r>
            <a:r>
              <a:rPr lang="en-US" altLang="de-DE" sz="1400" dirty="0" smtClean="0">
                <a:latin typeface="Arial" charset="0"/>
                <a:sym typeface="Wingdings 2" pitchFamily="18" charset="2"/>
              </a:rPr>
              <a:t> cirque holds two independently moving parts, i.e.,</a:t>
            </a:r>
            <a:br>
              <a:rPr lang="en-US" altLang="de-DE" sz="1400" dirty="0" smtClean="0">
                <a:latin typeface="Arial" charset="0"/>
                <a:sym typeface="Wingdings 2" pitchFamily="18" charset="2"/>
              </a:rPr>
            </a:br>
            <a:r>
              <a:rPr lang="en-US" altLang="de-DE" sz="1400" dirty="0" smtClean="0">
                <a:latin typeface="Arial" charset="0"/>
                <a:sym typeface="Wingdings 2" pitchFamily="18" charset="2"/>
              </a:rPr>
              <a:t>the northern and southern unit of </a:t>
            </a:r>
            <a:r>
              <a:rPr lang="en-US" altLang="de-DE" sz="1400" dirty="0" err="1" smtClean="0">
                <a:latin typeface="Arial" charset="0"/>
                <a:sym typeface="Wingdings 2" pitchFamily="18" charset="2"/>
              </a:rPr>
              <a:t>Inneres</a:t>
            </a:r>
            <a:r>
              <a:rPr lang="en-US" altLang="de-DE" sz="1400" dirty="0" smtClean="0">
                <a:latin typeface="Arial" charset="0"/>
                <a:sym typeface="Wingdings 2" pitchFamily="18" charset="2"/>
              </a:rPr>
              <a:t> </a:t>
            </a:r>
            <a:r>
              <a:rPr lang="en-US" altLang="de-DE" sz="1400" dirty="0" err="1" smtClean="0">
                <a:latin typeface="Arial" charset="0"/>
                <a:sym typeface="Wingdings 2" pitchFamily="18" charset="2"/>
              </a:rPr>
              <a:t>Hochebenkar</a:t>
            </a:r>
            <a:r>
              <a:rPr lang="en-US" altLang="de-DE" sz="1400" dirty="0" smtClean="0">
                <a:latin typeface="Arial" charset="0"/>
                <a:sym typeface="Wingdings 2" pitchFamily="18" charset="2"/>
              </a:rPr>
              <a:t> rock glacier.</a:t>
            </a:r>
          </a:p>
          <a:p>
            <a:pPr marL="266700" indent="-266700">
              <a:spcBef>
                <a:spcPct val="50000"/>
              </a:spcBef>
              <a:buFont typeface="Wingdings 2" pitchFamily="18" charset="2"/>
              <a:buChar char="¡"/>
            </a:pPr>
            <a:r>
              <a:rPr lang="en-US" altLang="de-DE" sz="1400" dirty="0" smtClean="0">
                <a:latin typeface="Arial" charset="0"/>
                <a:sym typeface="Wingdings 2" pitchFamily="18" charset="2"/>
              </a:rPr>
              <a:t>Highest flow velocities (1.10 m a</a:t>
            </a:r>
            <a:r>
              <a:rPr lang="en-US" altLang="de-DE" sz="1400" baseline="30000" dirty="0" smtClean="0">
                <a:latin typeface="Arial" charset="0"/>
                <a:sym typeface="Wingdings 2" pitchFamily="18" charset="2"/>
              </a:rPr>
              <a:t>-1</a:t>
            </a:r>
            <a:r>
              <a:rPr lang="en-US" altLang="de-DE" sz="1400" dirty="0" smtClean="0">
                <a:latin typeface="Arial" charset="0"/>
                <a:sym typeface="Wingdings 2" pitchFamily="18" charset="2"/>
              </a:rPr>
              <a:t>) of </a:t>
            </a:r>
            <a:r>
              <a:rPr lang="en-US" altLang="de-DE" sz="1400" dirty="0" err="1" smtClean="0">
                <a:latin typeface="Arial" charset="0"/>
                <a:sym typeface="Wingdings 2" pitchFamily="18" charset="2"/>
              </a:rPr>
              <a:t>Inneres</a:t>
            </a:r>
            <a:r>
              <a:rPr lang="en-US" altLang="de-DE" sz="1400" dirty="0" smtClean="0">
                <a:latin typeface="Arial" charset="0"/>
                <a:sym typeface="Wingdings 2" pitchFamily="18" charset="2"/>
              </a:rPr>
              <a:t> </a:t>
            </a:r>
            <a:r>
              <a:rPr lang="en-US" altLang="de-DE" sz="1400" dirty="0" err="1" smtClean="0">
                <a:latin typeface="Arial" charset="0"/>
                <a:sym typeface="Wingdings 2" pitchFamily="18" charset="2"/>
              </a:rPr>
              <a:t>Hochebenkar</a:t>
            </a:r>
            <a:r>
              <a:rPr lang="en-US" altLang="de-DE" sz="1400" dirty="0" smtClean="0">
                <a:latin typeface="Arial" charset="0"/>
                <a:sym typeface="Wingdings 2" pitchFamily="18" charset="2"/>
              </a:rPr>
              <a:t> rock glacier were measured by</a:t>
            </a:r>
            <a:br>
              <a:rPr lang="en-US" altLang="de-DE" sz="1400" dirty="0" smtClean="0">
                <a:latin typeface="Arial" charset="0"/>
                <a:sym typeface="Wingdings 2" pitchFamily="18" charset="2"/>
              </a:rPr>
            </a:br>
            <a:r>
              <a:rPr lang="en-US" altLang="de-DE" sz="1400" dirty="0" err="1" smtClean="0">
                <a:latin typeface="Arial" charset="0"/>
                <a:sym typeface="Wingdings 2" pitchFamily="18" charset="2"/>
              </a:rPr>
              <a:t>Pillewizer</a:t>
            </a:r>
            <a:r>
              <a:rPr lang="en-US" altLang="de-DE" sz="1400" dirty="0" smtClean="0">
                <a:latin typeface="Arial" charset="0"/>
                <a:sym typeface="Wingdings 2" pitchFamily="18" charset="2"/>
              </a:rPr>
              <a:t> at the southern unit in the time period 1953-1955. In the overlapping observation</a:t>
            </a:r>
            <a:br>
              <a:rPr lang="en-US" altLang="de-DE" sz="1400" dirty="0" smtClean="0">
                <a:latin typeface="Arial" charset="0"/>
                <a:sym typeface="Wingdings 2" pitchFamily="18" charset="2"/>
              </a:rPr>
            </a:br>
            <a:r>
              <a:rPr lang="en-US" altLang="de-DE" sz="1400" dirty="0" smtClean="0">
                <a:latin typeface="Arial" charset="0"/>
                <a:sym typeface="Wingdings 2" pitchFamily="18" charset="2"/>
              </a:rPr>
              <a:t>period 1953-1969 the flow velocity has already decreased significantly. Maximum flow velocities hardly surpassed 50 cm a</a:t>
            </a:r>
            <a:r>
              <a:rPr lang="en-US" altLang="de-DE" sz="1400" baseline="30000" dirty="0" smtClean="0">
                <a:latin typeface="Arial" charset="0"/>
                <a:sym typeface="Wingdings 2" pitchFamily="18" charset="2"/>
              </a:rPr>
              <a:t>-1</a:t>
            </a:r>
            <a:r>
              <a:rPr lang="en-US" altLang="de-DE" sz="1400" dirty="0" smtClean="0">
                <a:latin typeface="Arial" charset="0"/>
                <a:sym typeface="Wingdings 2" pitchFamily="18" charset="2"/>
              </a:rPr>
              <a:t>. In the course of time the northern unit </a:t>
            </a:r>
            <a:r>
              <a:rPr lang="en-US" altLang="de-DE" sz="1400" dirty="0" smtClean="0">
                <a:latin typeface="Arial" charset="0"/>
                <a:sym typeface="Wingdings 2" pitchFamily="18" charset="2"/>
              </a:rPr>
              <a:t>has reduced </a:t>
            </a:r>
            <a:r>
              <a:rPr lang="en-US" altLang="de-DE" sz="1400" dirty="0" smtClean="0">
                <a:latin typeface="Arial" charset="0"/>
                <a:sym typeface="Wingdings 2" pitchFamily="18" charset="2"/>
              </a:rPr>
              <a:t>its</a:t>
            </a:r>
            <a:br>
              <a:rPr lang="en-US" altLang="de-DE" sz="1400" dirty="0" smtClean="0">
                <a:latin typeface="Arial" charset="0"/>
                <a:sym typeface="Wingdings 2" pitchFamily="18" charset="2"/>
              </a:rPr>
            </a:br>
            <a:r>
              <a:rPr lang="en-US" altLang="de-DE" sz="1400" dirty="0" smtClean="0">
                <a:latin typeface="Arial" charset="0"/>
                <a:sym typeface="Wingdings 2" pitchFamily="18" charset="2"/>
              </a:rPr>
              <a:t>speed more than the southern unit. A recent speed-up of the movement of the southern unit is speculative.</a:t>
            </a:r>
          </a:p>
          <a:p>
            <a:pPr marL="266700" indent="-266700">
              <a:spcBef>
                <a:spcPct val="50000"/>
              </a:spcBef>
              <a:buFont typeface="Wingdings 2" pitchFamily="18" charset="2"/>
              <a:buChar char="¡"/>
            </a:pPr>
            <a:r>
              <a:rPr lang="en-US" altLang="de-DE" sz="1400" dirty="0" smtClean="0">
                <a:latin typeface="Arial" charset="0"/>
                <a:sym typeface="Wingdings 2" pitchFamily="18" charset="2"/>
              </a:rPr>
              <a:t>Permafrost degradation/melt at </a:t>
            </a:r>
            <a:r>
              <a:rPr lang="en-US" altLang="de-DE" sz="1400" dirty="0" err="1" smtClean="0">
                <a:latin typeface="Arial" charset="0"/>
                <a:sym typeface="Wingdings 2" pitchFamily="18" charset="2"/>
              </a:rPr>
              <a:t>Inneres</a:t>
            </a:r>
            <a:r>
              <a:rPr lang="en-US" altLang="de-DE" sz="1400" dirty="0" smtClean="0">
                <a:latin typeface="Arial" charset="0"/>
                <a:sym typeface="Wingdings 2" pitchFamily="18" charset="2"/>
              </a:rPr>
              <a:t> </a:t>
            </a:r>
            <a:r>
              <a:rPr lang="en-US" altLang="de-DE" sz="1400" dirty="0" err="1" smtClean="0">
                <a:latin typeface="Arial" charset="0"/>
                <a:sym typeface="Wingdings 2" pitchFamily="18" charset="2"/>
              </a:rPr>
              <a:t>Hochebenkar</a:t>
            </a:r>
            <a:r>
              <a:rPr lang="en-US" altLang="de-DE" sz="1400" dirty="0" smtClean="0">
                <a:latin typeface="Arial" charset="0"/>
                <a:sym typeface="Wingdings 2" pitchFamily="18" charset="2"/>
              </a:rPr>
              <a:t> rock glacier is rather</a:t>
            </a:r>
            <a:br>
              <a:rPr lang="en-US" altLang="de-DE" sz="1400" dirty="0" smtClean="0">
                <a:latin typeface="Arial" charset="0"/>
                <a:sym typeface="Wingdings 2" pitchFamily="18" charset="2"/>
              </a:rPr>
            </a:br>
            <a:r>
              <a:rPr lang="en-US" altLang="de-DE" sz="1400" dirty="0" smtClean="0">
                <a:latin typeface="Arial" charset="0"/>
                <a:sym typeface="Wingdings 2" pitchFamily="18" charset="2"/>
              </a:rPr>
              <a:t>difficult to quantify.</a:t>
            </a:r>
          </a:p>
          <a:p>
            <a:pPr marL="266700" indent="-266700">
              <a:spcBef>
                <a:spcPct val="50000"/>
              </a:spcBef>
              <a:buFont typeface="Wingdings 2" pitchFamily="18" charset="2"/>
              <a:buChar char="¡"/>
            </a:pPr>
            <a:r>
              <a:rPr lang="en-US" altLang="de-DE" sz="1400" dirty="0" smtClean="0">
                <a:latin typeface="Arial" charset="0"/>
                <a:sym typeface="Wingdings 2" pitchFamily="18" charset="2"/>
              </a:rPr>
              <a:t>However, we found some strong indication that the lower (non-moving) end part connecting both moving units has undergone substantial surface lowering (2.0-4.7 m in 1953-1997).</a:t>
            </a:r>
          </a:p>
          <a:p>
            <a:pPr marL="266700" indent="-266700">
              <a:spcBef>
                <a:spcPct val="50000"/>
              </a:spcBef>
              <a:buFont typeface="Wingdings 2" pitchFamily="18" charset="2"/>
              <a:buChar char="¡"/>
            </a:pPr>
            <a:r>
              <a:rPr lang="en-US" altLang="de-DE" sz="1400" dirty="0" smtClean="0">
                <a:latin typeface="Arial" charset="0"/>
                <a:sym typeface="Wingdings 2" pitchFamily="18" charset="2"/>
              </a:rPr>
              <a:t>Dense image matching will allow the automatic generation of high-resolution </a:t>
            </a:r>
            <a:r>
              <a:rPr lang="en-US" altLang="de-DE" sz="1400" dirty="0" err="1" smtClean="0">
                <a:latin typeface="Arial" charset="0"/>
                <a:sym typeface="Wingdings 2" pitchFamily="18" charset="2"/>
              </a:rPr>
              <a:t>DEMs.</a:t>
            </a:r>
            <a:r>
              <a:rPr lang="en-US" altLang="de-DE" sz="1400" dirty="0" smtClean="0">
                <a:latin typeface="Arial" charset="0"/>
                <a:sym typeface="Wingdings 2" pitchFamily="18" charset="2"/>
              </a:rPr>
              <a:t> Thus, </a:t>
            </a:r>
            <a:r>
              <a:rPr lang="en-US" altLang="de-DE" sz="1400" i="1" dirty="0" smtClean="0">
                <a:latin typeface="Arial" charset="0"/>
                <a:sym typeface="Wingdings 2" pitchFamily="18" charset="2"/>
              </a:rPr>
              <a:t>true </a:t>
            </a:r>
            <a:r>
              <a:rPr lang="en-US" altLang="de-DE" sz="1400" i="1" dirty="0" err="1" smtClean="0">
                <a:latin typeface="Arial" charset="0"/>
                <a:sym typeface="Wingdings 2" pitchFamily="18" charset="2"/>
              </a:rPr>
              <a:t>orthophotos</a:t>
            </a:r>
            <a:r>
              <a:rPr lang="en-US" altLang="de-DE" sz="1400" dirty="0" smtClean="0">
                <a:latin typeface="Arial" charset="0"/>
                <a:sym typeface="Wingdings 2" pitchFamily="18" charset="2"/>
              </a:rPr>
              <a:t> can be obtained more easily.</a:t>
            </a:r>
          </a:p>
          <a:p>
            <a:pPr marL="266700" indent="-266700">
              <a:spcBef>
                <a:spcPct val="50000"/>
              </a:spcBef>
              <a:buFont typeface="Wingdings 2" pitchFamily="18" charset="2"/>
              <a:buChar char="¡"/>
            </a:pPr>
            <a:r>
              <a:rPr lang="en-US" altLang="de-DE" sz="1400" dirty="0" smtClean="0">
                <a:latin typeface="Arial" charset="0"/>
                <a:sym typeface="Wingdings 2" pitchFamily="18" charset="2"/>
              </a:rPr>
              <a:t>The potential of the available multi-temporal ALS data could not be fully exploited because of obvious geometric problems in fusing both data sets. </a:t>
            </a:r>
            <a:endParaRPr lang="en-US" altLang="de-DE" sz="1400" dirty="0">
              <a:latin typeface="Arial" charset="0"/>
              <a:sym typeface="Wingdings 2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92390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144588" y="0"/>
            <a:ext cx="6775784" cy="92333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indent="0">
              <a:buFontTx/>
              <a:buNone/>
            </a:pPr>
            <a:r>
              <a:rPr lang="en-US" altLang="de-DE" b="0" dirty="0" smtClean="0"/>
              <a:t>Quantification and visualization of periglacial surface deformation</a:t>
            </a:r>
            <a:br>
              <a:rPr lang="en-US" altLang="de-DE" b="0" dirty="0" smtClean="0"/>
            </a:br>
            <a:r>
              <a:rPr lang="en-US" altLang="de-DE" b="0" dirty="0" smtClean="0"/>
              <a:t>in the </a:t>
            </a:r>
            <a:r>
              <a:rPr lang="en-US" altLang="de-DE" b="0" dirty="0" err="1" smtClean="0"/>
              <a:t>Inneres</a:t>
            </a:r>
            <a:r>
              <a:rPr lang="en-US" altLang="de-DE" b="0" dirty="0" smtClean="0"/>
              <a:t> </a:t>
            </a:r>
            <a:r>
              <a:rPr lang="en-US" altLang="de-DE" b="0" dirty="0" err="1" smtClean="0"/>
              <a:t>Hochebenkar</a:t>
            </a:r>
            <a:r>
              <a:rPr lang="en-US" altLang="de-DE" b="0" dirty="0" smtClean="0"/>
              <a:t> cirque, </a:t>
            </a:r>
            <a:r>
              <a:rPr lang="en-US" altLang="de-DE" b="0" dirty="0" err="1" smtClean="0"/>
              <a:t>Ötztal</a:t>
            </a:r>
            <a:r>
              <a:rPr lang="en-US" altLang="de-DE" b="0" dirty="0" smtClean="0"/>
              <a:t> Alps, Austria</a:t>
            </a:r>
            <a:br>
              <a:rPr lang="en-US" altLang="de-DE" b="0" dirty="0" smtClean="0"/>
            </a:br>
            <a:endParaRPr lang="en-US" altLang="de-DE" dirty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971550" y="1784350"/>
            <a:ext cx="344357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sz="2000" dirty="0" err="1" smtClean="0"/>
              <a:t>Thank</a:t>
            </a:r>
            <a:r>
              <a:rPr lang="de-DE" altLang="de-DE" sz="2000" dirty="0" smtClean="0"/>
              <a:t> </a:t>
            </a:r>
            <a:r>
              <a:rPr lang="de-DE" altLang="de-DE" sz="2000" dirty="0" err="1" smtClean="0"/>
              <a:t>you</a:t>
            </a:r>
            <a:r>
              <a:rPr lang="de-DE" altLang="de-DE" sz="2000" dirty="0" smtClean="0"/>
              <a:t> </a:t>
            </a:r>
            <a:r>
              <a:rPr lang="de-DE" altLang="de-DE" sz="2000" dirty="0" err="1" smtClean="0"/>
              <a:t>for</a:t>
            </a:r>
            <a:r>
              <a:rPr lang="de-DE" altLang="de-DE" sz="2000" dirty="0" smtClean="0"/>
              <a:t> </a:t>
            </a:r>
            <a:r>
              <a:rPr lang="de-DE" altLang="de-DE" sz="2000" dirty="0" err="1" smtClean="0"/>
              <a:t>your</a:t>
            </a:r>
            <a:r>
              <a:rPr lang="de-DE" altLang="de-DE" sz="2000" dirty="0" smtClean="0"/>
              <a:t> </a:t>
            </a:r>
            <a:r>
              <a:rPr lang="de-DE" altLang="de-DE" sz="2000" dirty="0" err="1" smtClean="0"/>
              <a:t>attention</a:t>
            </a:r>
            <a:r>
              <a:rPr lang="de-DE" altLang="de-DE" sz="2000" dirty="0" smtClean="0"/>
              <a:t>!</a:t>
            </a:r>
            <a:endParaRPr lang="de-DE" altLang="de-DE" sz="1600" dirty="0"/>
          </a:p>
        </p:txBody>
      </p:sp>
      <p:pic>
        <p:nvPicPr>
          <p:cNvPr id="8" name="Picture 11" descr="titelbild_beric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25" y="2324100"/>
            <a:ext cx="4659313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4572000" y="5819775"/>
            <a:ext cx="1301959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800" dirty="0" smtClean="0"/>
              <a:t>V. Kaufmann, 10.8.2008</a:t>
            </a:r>
            <a:endParaRPr lang="de-DE" altLang="de-DE" sz="800" dirty="0"/>
          </a:p>
        </p:txBody>
      </p:sp>
    </p:spTree>
    <p:extLst>
      <p:ext uri="{BB962C8B-B14F-4D97-AF65-F5344CB8AC3E}">
        <p14:creationId xmlns:p14="http://schemas.microsoft.com/office/powerpoint/2010/main" val="71601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9" name="AutoShape 3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676400" y="1219200"/>
            <a:ext cx="2533650" cy="219075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823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144588" y="0"/>
            <a:ext cx="6775784" cy="92333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indent="0">
              <a:buFontTx/>
              <a:buNone/>
            </a:pPr>
            <a:r>
              <a:rPr lang="de-DE" altLang="de-DE" b="0" dirty="0" err="1" smtClean="0"/>
              <a:t>Quantification</a:t>
            </a:r>
            <a:r>
              <a:rPr lang="de-DE" altLang="de-DE" b="0" dirty="0" smtClean="0"/>
              <a:t> </a:t>
            </a:r>
            <a:r>
              <a:rPr lang="de-DE" altLang="de-DE" b="0" dirty="0" err="1" smtClean="0"/>
              <a:t>and</a:t>
            </a:r>
            <a:r>
              <a:rPr lang="de-DE" altLang="de-DE" b="0" dirty="0" smtClean="0"/>
              <a:t> </a:t>
            </a:r>
            <a:r>
              <a:rPr lang="de-DE" altLang="de-DE" b="0" dirty="0" err="1" smtClean="0"/>
              <a:t>visualization</a:t>
            </a:r>
            <a:r>
              <a:rPr lang="de-DE" altLang="de-DE" b="0" dirty="0" smtClean="0"/>
              <a:t> </a:t>
            </a:r>
            <a:r>
              <a:rPr lang="de-DE" altLang="de-DE" b="0" dirty="0" err="1" smtClean="0"/>
              <a:t>of</a:t>
            </a:r>
            <a:r>
              <a:rPr lang="de-DE" altLang="de-DE" b="0" dirty="0" smtClean="0"/>
              <a:t> </a:t>
            </a:r>
            <a:r>
              <a:rPr lang="de-DE" altLang="de-DE" b="0" dirty="0" err="1" smtClean="0"/>
              <a:t>periglacial</a:t>
            </a:r>
            <a:r>
              <a:rPr lang="de-DE" altLang="de-DE" b="0" dirty="0" smtClean="0"/>
              <a:t> </a:t>
            </a:r>
            <a:r>
              <a:rPr lang="de-DE" altLang="de-DE" b="0" dirty="0" err="1" smtClean="0"/>
              <a:t>surface</a:t>
            </a:r>
            <a:r>
              <a:rPr lang="de-DE" altLang="de-DE" b="0" dirty="0" smtClean="0"/>
              <a:t> </a:t>
            </a:r>
            <a:r>
              <a:rPr lang="de-DE" altLang="de-DE" b="0" dirty="0" err="1" smtClean="0"/>
              <a:t>deformation</a:t>
            </a:r>
            <a:r>
              <a:rPr lang="de-DE" altLang="de-DE" b="0" dirty="0"/>
              <a:t/>
            </a:r>
            <a:br>
              <a:rPr lang="de-DE" altLang="de-DE" b="0" dirty="0"/>
            </a:br>
            <a:r>
              <a:rPr lang="de-DE" altLang="de-DE" b="0" dirty="0" smtClean="0"/>
              <a:t>in </a:t>
            </a:r>
            <a:r>
              <a:rPr lang="de-DE" altLang="de-DE" b="0" dirty="0" err="1" smtClean="0"/>
              <a:t>the</a:t>
            </a:r>
            <a:r>
              <a:rPr lang="de-DE" altLang="de-DE" b="0" dirty="0" smtClean="0"/>
              <a:t> Inneres </a:t>
            </a:r>
            <a:r>
              <a:rPr lang="de-DE" altLang="de-DE" b="0" dirty="0" err="1" smtClean="0"/>
              <a:t>Hochebenkar</a:t>
            </a:r>
            <a:r>
              <a:rPr lang="de-DE" altLang="de-DE" b="0" dirty="0" smtClean="0"/>
              <a:t> </a:t>
            </a:r>
            <a:r>
              <a:rPr lang="de-DE" altLang="de-DE" b="0" dirty="0" err="1" smtClean="0"/>
              <a:t>cirque</a:t>
            </a:r>
            <a:r>
              <a:rPr lang="de-DE" altLang="de-DE" b="0" dirty="0" smtClean="0"/>
              <a:t>, Ötztal Alps, Austria</a:t>
            </a:r>
            <a:r>
              <a:rPr lang="de-DE" altLang="de-DE" b="0" dirty="0"/>
              <a:t/>
            </a:r>
            <a:br>
              <a:rPr lang="de-DE" altLang="de-DE" b="0" dirty="0"/>
            </a:br>
            <a:r>
              <a:rPr lang="de-DE" altLang="de-DE" dirty="0" smtClean="0"/>
              <a:t>1. </a:t>
            </a:r>
            <a:r>
              <a:rPr lang="de-DE" altLang="de-DE" dirty="0" err="1" smtClean="0"/>
              <a:t>Introduction</a:t>
            </a:r>
            <a:endParaRPr lang="de-DE" altLang="de-DE" dirty="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961288" y="1268760"/>
            <a:ext cx="7715250" cy="386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265238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901825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538413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31750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632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4089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4546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5003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66700" indent="-266700">
              <a:spcBef>
                <a:spcPct val="50000"/>
              </a:spcBef>
              <a:buFont typeface="Wingdings 2" pitchFamily="18" charset="2"/>
              <a:buChar char="¡"/>
            </a:pPr>
            <a:r>
              <a:rPr lang="en-US" altLang="de-DE" sz="1400" dirty="0" smtClean="0">
                <a:latin typeface="Arial" charset="0"/>
                <a:sym typeface="Wingdings 2" pitchFamily="18" charset="2"/>
              </a:rPr>
              <a:t>Climate change has significant influence on the Earth’s cryosphere.</a:t>
            </a:r>
          </a:p>
          <a:p>
            <a:pPr marL="266700" indent="-266700">
              <a:spcBef>
                <a:spcPct val="50000"/>
              </a:spcBef>
              <a:buFont typeface="Wingdings 2" pitchFamily="18" charset="2"/>
              <a:buChar char="¡"/>
            </a:pPr>
            <a:r>
              <a:rPr lang="en-US" altLang="de-DE" sz="1400" dirty="0" smtClean="0">
                <a:latin typeface="Arial" charset="0"/>
                <a:sym typeface="Wingdings 2" pitchFamily="18" charset="2"/>
              </a:rPr>
              <a:t>Atmospheric warming during the last 150 years has caused strong glacier recession and also permafrost degradation.</a:t>
            </a:r>
          </a:p>
          <a:p>
            <a:pPr marL="266700" indent="-266700">
              <a:spcBef>
                <a:spcPct val="50000"/>
              </a:spcBef>
              <a:buFont typeface="Wingdings 2" pitchFamily="18" charset="2"/>
              <a:buChar char="¡"/>
            </a:pPr>
            <a:r>
              <a:rPr lang="en-US" altLang="de-DE" sz="1400" dirty="0" smtClean="0">
                <a:latin typeface="Arial" charset="0"/>
                <a:sym typeface="Wingdings 2" pitchFamily="18" charset="2"/>
              </a:rPr>
              <a:t>Mountain/alpine permafrost</a:t>
            </a:r>
          </a:p>
          <a:p>
            <a:pPr marL="266700" indent="-266700">
              <a:spcBef>
                <a:spcPct val="50000"/>
              </a:spcBef>
              <a:buFont typeface="Wingdings 2" pitchFamily="18" charset="2"/>
              <a:buChar char="¡"/>
            </a:pPr>
            <a:r>
              <a:rPr lang="en-US" altLang="de-DE" sz="1400" dirty="0" err="1" smtClean="0">
                <a:latin typeface="Arial" charset="0"/>
                <a:sym typeface="Wingdings 2" pitchFamily="18" charset="2"/>
              </a:rPr>
              <a:t>Ötztal</a:t>
            </a:r>
            <a:r>
              <a:rPr lang="en-US" altLang="de-DE" sz="1400" dirty="0" smtClean="0">
                <a:latin typeface="Arial" charset="0"/>
                <a:sym typeface="Wingdings 2" pitchFamily="18" charset="2"/>
              </a:rPr>
              <a:t> Alps, Austria</a:t>
            </a:r>
          </a:p>
          <a:p>
            <a:pPr marL="266700" indent="-266700">
              <a:spcBef>
                <a:spcPct val="50000"/>
              </a:spcBef>
              <a:buFont typeface="Wingdings 2" pitchFamily="18" charset="2"/>
              <a:buChar char="¡"/>
            </a:pPr>
            <a:r>
              <a:rPr lang="en-US" altLang="de-DE" sz="1400" b="1" dirty="0" err="1" smtClean="0">
                <a:latin typeface="Arial" charset="0"/>
                <a:sym typeface="Wingdings 2" pitchFamily="18" charset="2"/>
              </a:rPr>
              <a:t>Äußeres</a:t>
            </a:r>
            <a:r>
              <a:rPr lang="en-US" altLang="de-DE" sz="1400" b="1" dirty="0" smtClean="0">
                <a:latin typeface="Arial" charset="0"/>
                <a:sym typeface="Wingdings 2" pitchFamily="18" charset="2"/>
              </a:rPr>
              <a:t> </a:t>
            </a:r>
            <a:r>
              <a:rPr lang="en-US" altLang="de-DE" sz="1400" b="1" dirty="0" err="1" smtClean="0">
                <a:latin typeface="Arial" charset="0"/>
                <a:sym typeface="Wingdings 2" pitchFamily="18" charset="2"/>
              </a:rPr>
              <a:t>Hochebenkar</a:t>
            </a:r>
            <a:r>
              <a:rPr lang="en-US" altLang="de-DE" sz="1400" b="1" dirty="0" smtClean="0">
                <a:latin typeface="Arial" charset="0"/>
                <a:sym typeface="Wingdings 2" pitchFamily="18" charset="2"/>
              </a:rPr>
              <a:t> </a:t>
            </a:r>
            <a:r>
              <a:rPr lang="en-US" altLang="de-DE" sz="1400" dirty="0" smtClean="0">
                <a:latin typeface="Arial" charset="0"/>
                <a:sym typeface="Wingdings 2" pitchFamily="18" charset="2"/>
              </a:rPr>
              <a:t>cirque (rock glacier)</a:t>
            </a:r>
          </a:p>
          <a:p>
            <a:pPr marL="1093788" lvl="1" indent="-285750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de-DE" sz="1400" dirty="0" smtClean="0">
                <a:latin typeface="Arial" charset="0"/>
                <a:sym typeface="Wingdings 2" pitchFamily="18" charset="2"/>
              </a:rPr>
              <a:t>Austria’s prime rock glacier</a:t>
            </a:r>
          </a:p>
          <a:p>
            <a:pPr marL="1093788" lvl="1" indent="-285750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de-DE" sz="1400" dirty="0" smtClean="0">
                <a:latin typeface="Arial" charset="0"/>
                <a:sym typeface="Wingdings 2" pitchFamily="18" charset="2"/>
              </a:rPr>
              <a:t>It is well-known for its long record of continuous photogrammetric and geodetic measurements.</a:t>
            </a:r>
          </a:p>
          <a:p>
            <a:pPr marL="266700" indent="-266700">
              <a:spcBef>
                <a:spcPct val="50000"/>
              </a:spcBef>
              <a:buFont typeface="Wingdings 2" pitchFamily="18" charset="2"/>
              <a:buChar char="¡"/>
            </a:pPr>
            <a:r>
              <a:rPr lang="en-US" altLang="de-DE" sz="1400" b="1" dirty="0" err="1" smtClean="0">
                <a:latin typeface="Arial" charset="0"/>
                <a:sym typeface="Wingdings 2" pitchFamily="18" charset="2"/>
              </a:rPr>
              <a:t>Inneres</a:t>
            </a:r>
            <a:r>
              <a:rPr lang="en-US" altLang="de-DE" sz="1400" b="1" dirty="0" smtClean="0">
                <a:latin typeface="Arial" charset="0"/>
                <a:sym typeface="Wingdings 2" pitchFamily="18" charset="2"/>
              </a:rPr>
              <a:t> </a:t>
            </a:r>
            <a:r>
              <a:rPr lang="en-US" altLang="de-DE" sz="1400" b="1" dirty="0" err="1" smtClean="0">
                <a:latin typeface="Arial" charset="0"/>
                <a:sym typeface="Wingdings 2" pitchFamily="18" charset="2"/>
              </a:rPr>
              <a:t>Hochebenkar</a:t>
            </a:r>
            <a:r>
              <a:rPr lang="en-US" altLang="de-DE" sz="1400" b="1" dirty="0" smtClean="0">
                <a:latin typeface="Arial" charset="0"/>
                <a:sym typeface="Wingdings 2" pitchFamily="18" charset="2"/>
              </a:rPr>
              <a:t> </a:t>
            </a:r>
            <a:r>
              <a:rPr lang="en-US" altLang="de-DE" sz="1400" dirty="0" smtClean="0">
                <a:latin typeface="Arial" charset="0"/>
                <a:sym typeface="Wingdings 2" pitchFamily="18" charset="2"/>
              </a:rPr>
              <a:t>cirque (rock glacier &amp; glacier)</a:t>
            </a:r>
          </a:p>
          <a:p>
            <a:pPr marL="1093788" lvl="1" indent="-285750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de-DE" sz="1400" dirty="0" err="1" smtClean="0">
                <a:latin typeface="Arial" charset="0"/>
                <a:sym typeface="Wingdings 2" pitchFamily="18" charset="2"/>
              </a:rPr>
              <a:t>Haeberli</a:t>
            </a:r>
            <a:r>
              <a:rPr lang="en-US" altLang="de-DE" sz="1400" dirty="0" smtClean="0">
                <a:latin typeface="Arial" charset="0"/>
                <a:sym typeface="Wingdings 2" pitchFamily="18" charset="2"/>
              </a:rPr>
              <a:t> and </a:t>
            </a:r>
            <a:r>
              <a:rPr lang="en-US" altLang="de-DE" sz="1400" dirty="0" err="1" smtClean="0">
                <a:latin typeface="Arial" charset="0"/>
                <a:sym typeface="Wingdings 2" pitchFamily="18" charset="2"/>
              </a:rPr>
              <a:t>Patzelt</a:t>
            </a:r>
            <a:r>
              <a:rPr lang="en-US" altLang="de-DE" sz="1400" dirty="0" smtClean="0">
                <a:latin typeface="Arial" charset="0"/>
                <a:sym typeface="Wingdings 2" pitchFamily="18" charset="2"/>
              </a:rPr>
              <a:t> (1982), </a:t>
            </a:r>
            <a:r>
              <a:rPr lang="en-US" altLang="de-DE" sz="1400" dirty="0" err="1" smtClean="0">
                <a:latin typeface="Arial" charset="0"/>
                <a:sym typeface="Wingdings 2" pitchFamily="18" charset="2"/>
              </a:rPr>
              <a:t>Krainer</a:t>
            </a:r>
            <a:r>
              <a:rPr lang="en-US" altLang="de-DE" sz="1400" dirty="0" smtClean="0">
                <a:latin typeface="Arial" charset="0"/>
                <a:sym typeface="Wingdings 2" pitchFamily="18" charset="2"/>
              </a:rPr>
              <a:t> et al. (2015)</a:t>
            </a:r>
          </a:p>
          <a:p>
            <a:pPr marL="266700" indent="-266700">
              <a:spcBef>
                <a:spcPct val="50000"/>
              </a:spcBef>
              <a:buFont typeface="Wingdings 2" pitchFamily="18" charset="2"/>
              <a:buChar char="¡"/>
            </a:pPr>
            <a:r>
              <a:rPr lang="en-US" altLang="de-DE" sz="1400" dirty="0" smtClean="0">
                <a:latin typeface="Arial" charset="0"/>
                <a:sym typeface="Wingdings 2" pitchFamily="18" charset="2"/>
              </a:rPr>
              <a:t>The main focus of the present paper is to document the past and the more recent surface change of the periglacial (= non-glaciated) environment of the </a:t>
            </a:r>
            <a:r>
              <a:rPr lang="en-US" altLang="de-DE" sz="1400" dirty="0" err="1" smtClean="0">
                <a:latin typeface="Arial" charset="0"/>
                <a:sym typeface="Wingdings 2" pitchFamily="18" charset="2"/>
              </a:rPr>
              <a:t>Inneres</a:t>
            </a:r>
            <a:r>
              <a:rPr lang="en-US" altLang="de-DE" sz="1400" dirty="0" smtClean="0">
                <a:latin typeface="Arial" charset="0"/>
                <a:sym typeface="Wingdings 2" pitchFamily="18" charset="2"/>
              </a:rPr>
              <a:t> </a:t>
            </a:r>
            <a:r>
              <a:rPr lang="en-US" altLang="de-DE" sz="1400" dirty="0" err="1" smtClean="0">
                <a:latin typeface="Arial" charset="0"/>
                <a:sym typeface="Wingdings 2" pitchFamily="18" charset="2"/>
              </a:rPr>
              <a:t>Hochebenkar</a:t>
            </a:r>
            <a:r>
              <a:rPr lang="en-US" altLang="de-DE" sz="1400" dirty="0" smtClean="0">
                <a:latin typeface="Arial" charset="0"/>
                <a:sym typeface="Wingdings 2" pitchFamily="18" charset="2"/>
              </a:rPr>
              <a:t> cirque.</a:t>
            </a:r>
            <a:endParaRPr lang="en-US" altLang="de-DE" sz="1400" dirty="0">
              <a:latin typeface="Arial" charset="0"/>
              <a:sym typeface="Wingdings 2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29377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23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144588" y="0"/>
            <a:ext cx="6775784" cy="92333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indent="0">
              <a:buFontTx/>
              <a:buNone/>
            </a:pPr>
            <a:r>
              <a:rPr lang="en-US" altLang="de-DE" b="0" dirty="0" smtClean="0"/>
              <a:t>Quantification and visualization of periglacial surface deformation</a:t>
            </a:r>
            <a:br>
              <a:rPr lang="en-US" altLang="de-DE" b="0" dirty="0" smtClean="0"/>
            </a:br>
            <a:r>
              <a:rPr lang="en-US" altLang="de-DE" b="0" dirty="0" smtClean="0"/>
              <a:t>in the </a:t>
            </a:r>
            <a:r>
              <a:rPr lang="en-US" altLang="de-DE" b="0" dirty="0" err="1" smtClean="0"/>
              <a:t>Inneres</a:t>
            </a:r>
            <a:r>
              <a:rPr lang="en-US" altLang="de-DE" b="0" dirty="0" smtClean="0"/>
              <a:t> </a:t>
            </a:r>
            <a:r>
              <a:rPr lang="en-US" altLang="de-DE" b="0" dirty="0" err="1" smtClean="0"/>
              <a:t>Hochebenkar</a:t>
            </a:r>
            <a:r>
              <a:rPr lang="en-US" altLang="de-DE" b="0" dirty="0" smtClean="0"/>
              <a:t> cirque, </a:t>
            </a:r>
            <a:r>
              <a:rPr lang="en-US" altLang="de-DE" b="0" dirty="0" err="1" smtClean="0"/>
              <a:t>Ötztal</a:t>
            </a:r>
            <a:r>
              <a:rPr lang="en-US" altLang="de-DE" b="0" dirty="0" smtClean="0"/>
              <a:t> Alps, Austria</a:t>
            </a:r>
            <a:br>
              <a:rPr lang="en-US" altLang="de-DE" b="0" dirty="0" smtClean="0"/>
            </a:br>
            <a:r>
              <a:rPr lang="en-US" altLang="de-DE" dirty="0" smtClean="0"/>
              <a:t>2. Study area</a:t>
            </a:r>
            <a:endParaRPr lang="en-US" altLang="de-DE" dirty="0"/>
          </a:p>
        </p:txBody>
      </p:sp>
      <p:sp>
        <p:nvSpPr>
          <p:cNvPr id="8" name="AutoShape 2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676400" y="1219200"/>
            <a:ext cx="2533650" cy="219075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971550" y="1304925"/>
            <a:ext cx="3405099" cy="40011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de-DE" sz="2000" dirty="0" err="1" smtClean="0">
                <a:solidFill>
                  <a:schemeClr val="bg1"/>
                </a:solidFill>
              </a:rPr>
              <a:t>Inneres</a:t>
            </a:r>
            <a:r>
              <a:rPr lang="en-US" altLang="de-DE" sz="2000" dirty="0" smtClean="0">
                <a:solidFill>
                  <a:schemeClr val="bg1"/>
                </a:solidFill>
              </a:rPr>
              <a:t> </a:t>
            </a:r>
            <a:r>
              <a:rPr lang="en-US" altLang="de-DE" sz="2000" dirty="0" err="1" smtClean="0">
                <a:solidFill>
                  <a:schemeClr val="bg1"/>
                </a:solidFill>
              </a:rPr>
              <a:t>Hochebenkar</a:t>
            </a:r>
            <a:r>
              <a:rPr lang="en-US" altLang="de-DE" sz="2000" dirty="0" smtClean="0">
                <a:solidFill>
                  <a:schemeClr val="bg1"/>
                </a:solidFill>
              </a:rPr>
              <a:t> cirque</a:t>
            </a:r>
            <a:endParaRPr lang="en-US" altLang="de-DE" sz="2000" dirty="0">
              <a:solidFill>
                <a:schemeClr val="bg1"/>
              </a:solidFill>
            </a:endParaRPr>
          </a:p>
        </p:txBody>
      </p:sp>
      <p:pic>
        <p:nvPicPr>
          <p:cNvPr id="6146" name="Picture 2" descr="D:\Schreibtisch\Meetings\HMC2016\Paper\Figures\Figure_1\Figure_1_presentati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876497"/>
            <a:ext cx="4500000" cy="4506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5464413" y="6053226"/>
            <a:ext cx="14558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Orthophoto</a:t>
            </a:r>
            <a:r>
              <a:rPr lang="en-US" sz="1000" dirty="0" smtClean="0"/>
              <a:t>, 11.9.2010</a:t>
            </a:r>
            <a:br>
              <a:rPr lang="en-US" sz="1000" dirty="0" smtClean="0"/>
            </a:br>
            <a:r>
              <a:rPr lang="en-US" sz="1000" dirty="0" smtClean="0"/>
              <a:t>© Land Tirol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08191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D:\Schreibtisch\Meetings\HMC2016\Paper\Figures\Figure_2\Figure_2_presentati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886304"/>
            <a:ext cx="6769640" cy="449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0823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144588" y="0"/>
            <a:ext cx="6775784" cy="92333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indent="0">
              <a:buFontTx/>
              <a:buNone/>
            </a:pPr>
            <a:r>
              <a:rPr lang="en-US" altLang="de-DE" b="0" dirty="0" smtClean="0"/>
              <a:t>Quantification and visualization of periglacial surface deformation</a:t>
            </a:r>
            <a:br>
              <a:rPr lang="en-US" altLang="de-DE" b="0" dirty="0" smtClean="0"/>
            </a:br>
            <a:r>
              <a:rPr lang="en-US" altLang="de-DE" b="0" dirty="0" smtClean="0"/>
              <a:t>in the </a:t>
            </a:r>
            <a:r>
              <a:rPr lang="en-US" altLang="de-DE" b="0" dirty="0" err="1" smtClean="0"/>
              <a:t>Inneres</a:t>
            </a:r>
            <a:r>
              <a:rPr lang="en-US" altLang="de-DE" b="0" dirty="0" smtClean="0"/>
              <a:t> </a:t>
            </a:r>
            <a:r>
              <a:rPr lang="en-US" altLang="de-DE" b="0" dirty="0" err="1" smtClean="0"/>
              <a:t>Hochebenkar</a:t>
            </a:r>
            <a:r>
              <a:rPr lang="en-US" altLang="de-DE" b="0" dirty="0" smtClean="0"/>
              <a:t> cirque, </a:t>
            </a:r>
            <a:r>
              <a:rPr lang="en-US" altLang="de-DE" b="0" dirty="0" err="1" smtClean="0"/>
              <a:t>Ötztal</a:t>
            </a:r>
            <a:r>
              <a:rPr lang="en-US" altLang="de-DE" b="0" dirty="0" smtClean="0"/>
              <a:t> Alps, Austria</a:t>
            </a:r>
            <a:br>
              <a:rPr lang="en-US" altLang="de-DE" b="0" dirty="0" smtClean="0"/>
            </a:br>
            <a:r>
              <a:rPr lang="en-US" altLang="de-DE" dirty="0" smtClean="0"/>
              <a:t>2. Study area</a:t>
            </a:r>
            <a:endParaRPr lang="en-US" altLang="de-DE" dirty="0"/>
          </a:p>
        </p:txBody>
      </p:sp>
      <p:sp>
        <p:nvSpPr>
          <p:cNvPr id="8" name="AutoShape 2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676400" y="1219200"/>
            <a:ext cx="2533650" cy="219075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971550" y="1304925"/>
            <a:ext cx="3405099" cy="40011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de-DE" sz="2000" dirty="0" err="1" smtClean="0">
                <a:solidFill>
                  <a:schemeClr val="bg1"/>
                </a:solidFill>
              </a:rPr>
              <a:t>Inneres</a:t>
            </a:r>
            <a:r>
              <a:rPr lang="en-US" altLang="de-DE" sz="2000" dirty="0" smtClean="0">
                <a:solidFill>
                  <a:schemeClr val="bg1"/>
                </a:solidFill>
              </a:rPr>
              <a:t> </a:t>
            </a:r>
            <a:r>
              <a:rPr lang="en-US" altLang="de-DE" sz="2000" dirty="0" err="1" smtClean="0">
                <a:solidFill>
                  <a:schemeClr val="bg1"/>
                </a:solidFill>
              </a:rPr>
              <a:t>Hochebenkar</a:t>
            </a:r>
            <a:r>
              <a:rPr lang="en-US" altLang="de-DE" sz="2000" dirty="0" smtClean="0">
                <a:solidFill>
                  <a:schemeClr val="bg1"/>
                </a:solidFill>
              </a:rPr>
              <a:t> cirque</a:t>
            </a:r>
            <a:endParaRPr lang="en-US" altLang="de-DE" sz="2000" dirty="0">
              <a:solidFill>
                <a:schemeClr val="bg1"/>
              </a:solidFill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515273" y="1304925"/>
            <a:ext cx="4017446" cy="40011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de-DE" sz="2000" dirty="0" err="1" smtClean="0">
                <a:solidFill>
                  <a:schemeClr val="bg1"/>
                </a:solidFill>
              </a:rPr>
              <a:t>Inneres</a:t>
            </a:r>
            <a:r>
              <a:rPr lang="en-US" altLang="de-DE" sz="2000" dirty="0" smtClean="0">
                <a:solidFill>
                  <a:schemeClr val="bg1"/>
                </a:solidFill>
              </a:rPr>
              <a:t> </a:t>
            </a:r>
            <a:r>
              <a:rPr lang="en-US" altLang="de-DE" sz="2000" dirty="0" err="1" smtClean="0">
                <a:solidFill>
                  <a:schemeClr val="bg1"/>
                </a:solidFill>
              </a:rPr>
              <a:t>Hochebenkar</a:t>
            </a:r>
            <a:r>
              <a:rPr lang="en-US" altLang="de-DE" sz="2000" dirty="0" smtClean="0">
                <a:solidFill>
                  <a:schemeClr val="bg1"/>
                </a:solidFill>
              </a:rPr>
              <a:t> rock glacier</a:t>
            </a:r>
            <a:endParaRPr lang="en-US" altLang="de-DE" sz="2000" dirty="0">
              <a:solidFill>
                <a:schemeClr val="bg1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7736671" y="5899338"/>
            <a:ext cx="103906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Photo taken on</a:t>
            </a:r>
            <a:br>
              <a:rPr lang="en-US" sz="1000" dirty="0" smtClean="0"/>
            </a:br>
            <a:r>
              <a:rPr lang="en-US" sz="1000" dirty="0" smtClean="0"/>
              <a:t>31.8.2015</a:t>
            </a:r>
            <a:br>
              <a:rPr lang="en-US" sz="1000" dirty="0" smtClean="0"/>
            </a:br>
            <a:r>
              <a:rPr lang="en-US" sz="1000" dirty="0" smtClean="0"/>
              <a:t>by A. </a:t>
            </a:r>
            <a:r>
              <a:rPr lang="en-US" sz="1000" dirty="0" err="1" smtClean="0"/>
              <a:t>Kleb</a:t>
            </a:r>
            <a:r>
              <a:rPr lang="en-US" sz="1000" smtClean="0"/>
              <a:t>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127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1" name="Rectangle 3"/>
          <p:cNvSpPr>
            <a:spLocks noChangeArrowheads="1"/>
          </p:cNvSpPr>
          <p:nvPr/>
        </p:nvSpPr>
        <p:spPr bwMode="auto">
          <a:xfrm>
            <a:off x="971600" y="2009775"/>
            <a:ext cx="3659187" cy="305593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092" name="Text Box 4"/>
          <p:cNvSpPr txBox="1">
            <a:spLocks noChangeArrowheads="1"/>
          </p:cNvSpPr>
          <p:nvPr/>
        </p:nvSpPr>
        <p:spPr bwMode="auto">
          <a:xfrm>
            <a:off x="971550" y="1304925"/>
            <a:ext cx="201869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de-DE" sz="2000" dirty="0" smtClean="0">
                <a:solidFill>
                  <a:srgbClr val="FF0000"/>
                </a:solidFill>
                <a:latin typeface="Arial" charset="0"/>
              </a:rPr>
              <a:t>Virtual overflight</a:t>
            </a:r>
            <a:endParaRPr lang="en-US" altLang="de-DE" sz="20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01098" name="Text Box 10"/>
          <p:cNvSpPr txBox="1">
            <a:spLocks noChangeArrowheads="1"/>
          </p:cNvSpPr>
          <p:nvPr/>
        </p:nvSpPr>
        <p:spPr bwMode="auto">
          <a:xfrm>
            <a:off x="1475656" y="5146675"/>
            <a:ext cx="26257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08585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722438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359025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995613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452813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910013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4367213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824413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de-DE" sz="2000" dirty="0" err="1" smtClean="0">
                <a:latin typeface="Arial" charset="0"/>
              </a:rPr>
              <a:t>Inneres</a:t>
            </a:r>
            <a:r>
              <a:rPr lang="en-US" altLang="de-DE" sz="2000" dirty="0" smtClean="0">
                <a:latin typeface="Arial" charset="0"/>
              </a:rPr>
              <a:t> </a:t>
            </a:r>
            <a:r>
              <a:rPr lang="en-US" altLang="de-DE" sz="2000" dirty="0" err="1" smtClean="0">
                <a:latin typeface="Arial" charset="0"/>
              </a:rPr>
              <a:t>Hochebenkar</a:t>
            </a:r>
            <a:r>
              <a:rPr lang="en-US" altLang="de-DE" sz="2000" dirty="0">
                <a:latin typeface="Arial" charset="0"/>
              </a:rPr>
              <a:t/>
            </a:r>
            <a:br>
              <a:rPr lang="en-US" altLang="de-DE" sz="2000" dirty="0">
                <a:latin typeface="Arial" charset="0"/>
              </a:rPr>
            </a:br>
            <a:r>
              <a:rPr lang="en-US" altLang="de-DE" sz="2000" dirty="0" smtClean="0">
                <a:latin typeface="Arial" charset="0"/>
              </a:rPr>
              <a:t>cirque/rock glacier</a:t>
            </a:r>
            <a:endParaRPr lang="en-US" altLang="de-DE" sz="2000" dirty="0">
              <a:latin typeface="Arial" charset="0"/>
            </a:endParaRPr>
          </a:p>
        </p:txBody>
      </p:sp>
      <p:pic>
        <p:nvPicPr>
          <p:cNvPr id="601099" name="inner_hochebenkar_rock_glacier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937" y="2133600"/>
            <a:ext cx="33528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144588" y="0"/>
            <a:ext cx="6775784" cy="92333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indent="0">
              <a:buFontTx/>
              <a:buNone/>
            </a:pPr>
            <a:r>
              <a:rPr lang="en-US" altLang="de-DE" b="0" dirty="0" smtClean="0"/>
              <a:t>Quantification and visualization of periglacial surface deformation</a:t>
            </a:r>
            <a:br>
              <a:rPr lang="en-US" altLang="de-DE" b="0" dirty="0" smtClean="0"/>
            </a:br>
            <a:r>
              <a:rPr lang="en-US" altLang="de-DE" b="0" dirty="0" smtClean="0"/>
              <a:t>in the </a:t>
            </a:r>
            <a:r>
              <a:rPr lang="en-US" altLang="de-DE" b="0" dirty="0" err="1" smtClean="0"/>
              <a:t>Inneres</a:t>
            </a:r>
            <a:r>
              <a:rPr lang="en-US" altLang="de-DE" b="0" dirty="0" smtClean="0"/>
              <a:t> </a:t>
            </a:r>
            <a:r>
              <a:rPr lang="en-US" altLang="de-DE" b="0" dirty="0" err="1" smtClean="0"/>
              <a:t>Hochebenkar</a:t>
            </a:r>
            <a:r>
              <a:rPr lang="en-US" altLang="de-DE" b="0" dirty="0" smtClean="0"/>
              <a:t> cirque, </a:t>
            </a:r>
            <a:r>
              <a:rPr lang="en-US" altLang="de-DE" b="0" dirty="0" err="1" smtClean="0"/>
              <a:t>Ötztal</a:t>
            </a:r>
            <a:r>
              <a:rPr lang="en-US" altLang="de-DE" b="0" dirty="0" smtClean="0"/>
              <a:t> Alps, Austria</a:t>
            </a:r>
            <a:br>
              <a:rPr lang="en-US" altLang="de-DE" b="0" dirty="0" smtClean="0"/>
            </a:br>
            <a:r>
              <a:rPr lang="en-US" altLang="de-DE" dirty="0" smtClean="0"/>
              <a:t>2. Study area</a:t>
            </a:r>
            <a:endParaRPr lang="en-US" alt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4648841" y="4748352"/>
            <a:ext cx="11897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Aerial photograph</a:t>
            </a:r>
            <a:br>
              <a:rPr lang="en-US" sz="1000" dirty="0" smtClean="0"/>
            </a:br>
            <a:r>
              <a:rPr lang="en-US" sz="1000" dirty="0" smtClean="0"/>
              <a:t>© BEV, Vienna</a:t>
            </a:r>
            <a:endParaRPr lang="en-US" sz="1000" dirty="0"/>
          </a:p>
        </p:txBody>
      </p:sp>
      <p:sp>
        <p:nvSpPr>
          <p:cNvPr id="8" name="Textfeld 7"/>
          <p:cNvSpPr txBox="1"/>
          <p:nvPr/>
        </p:nvSpPr>
        <p:spPr>
          <a:xfrm>
            <a:off x="4648840" y="1939042"/>
            <a:ext cx="387157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Source:</a:t>
            </a:r>
            <a:br>
              <a:rPr lang="en-US" sz="1000" dirty="0" smtClean="0"/>
            </a:br>
            <a:r>
              <a:rPr lang="en-US" sz="1000" dirty="0"/>
              <a:t>K</a:t>
            </a:r>
            <a:r>
              <a:rPr lang="en-US" sz="1000" dirty="0" smtClean="0"/>
              <a:t>aufmann &amp; </a:t>
            </a:r>
            <a:r>
              <a:rPr lang="en-US" sz="1000" dirty="0" err="1" smtClean="0"/>
              <a:t>Plösch</a:t>
            </a:r>
            <a:r>
              <a:rPr lang="en-US" sz="1000" dirty="0"/>
              <a:t> (1999, 2001)</a:t>
            </a:r>
            <a:br>
              <a:rPr lang="en-US" sz="1000" dirty="0"/>
            </a:br>
            <a:r>
              <a:rPr lang="en-US" sz="1000" dirty="0">
                <a:hlinkClick r:id="rId5"/>
              </a:rPr>
              <a:t>http://</a:t>
            </a:r>
            <a:r>
              <a:rPr lang="en-US" sz="1000" dirty="0" smtClean="0">
                <a:hlinkClick r:id="rId5"/>
              </a:rPr>
              <a:t>www.geoimaging.tugraz.at/viktor.kaufmann/animations.html</a:t>
            </a:r>
            <a:endParaRPr lang="en-US" sz="1000" dirty="0" smtClean="0"/>
          </a:p>
        </p:txBody>
      </p:sp>
    </p:spTree>
    <p:extLst>
      <p:ext uri="{BB962C8B-B14F-4D97-AF65-F5344CB8AC3E}">
        <p14:creationId xmlns:p14="http://schemas.microsoft.com/office/powerpoint/2010/main" val="293179467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01099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010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 nodeType="clickPar">
                      <p:stCondLst>
                        <p:cond delay="0"/>
                      </p:stCondLst>
                      <p:childTnLst>
                        <p:par>
                          <p:cTn id="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6010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109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2" name="Text Box 4"/>
          <p:cNvSpPr txBox="1">
            <a:spLocks noChangeArrowheads="1"/>
          </p:cNvSpPr>
          <p:nvPr/>
        </p:nvSpPr>
        <p:spPr bwMode="auto">
          <a:xfrm>
            <a:off x="971550" y="1304925"/>
            <a:ext cx="23198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de-DE" sz="2000" dirty="0" smtClean="0">
                <a:solidFill>
                  <a:srgbClr val="FF0000"/>
                </a:solidFill>
                <a:latin typeface="Arial" charset="0"/>
              </a:rPr>
              <a:t>Permafrost studies</a:t>
            </a:r>
            <a:endParaRPr lang="en-US" altLang="de-DE" sz="20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144588" y="0"/>
            <a:ext cx="6775784" cy="92333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indent="0">
              <a:buFontTx/>
              <a:buNone/>
            </a:pPr>
            <a:r>
              <a:rPr lang="en-US" altLang="de-DE" b="0" dirty="0" smtClean="0"/>
              <a:t>Quantification and visualization of periglacial surface deformation</a:t>
            </a:r>
            <a:br>
              <a:rPr lang="en-US" altLang="de-DE" b="0" dirty="0" smtClean="0"/>
            </a:br>
            <a:r>
              <a:rPr lang="en-US" altLang="de-DE" b="0" dirty="0" smtClean="0"/>
              <a:t>in the </a:t>
            </a:r>
            <a:r>
              <a:rPr lang="en-US" altLang="de-DE" b="0" dirty="0" err="1" smtClean="0"/>
              <a:t>Inneres</a:t>
            </a:r>
            <a:r>
              <a:rPr lang="en-US" altLang="de-DE" b="0" dirty="0" smtClean="0"/>
              <a:t> </a:t>
            </a:r>
            <a:r>
              <a:rPr lang="en-US" altLang="de-DE" b="0" dirty="0" err="1" smtClean="0"/>
              <a:t>Hochebenkar</a:t>
            </a:r>
            <a:r>
              <a:rPr lang="en-US" altLang="de-DE" b="0" dirty="0" smtClean="0"/>
              <a:t> cirque, </a:t>
            </a:r>
            <a:r>
              <a:rPr lang="en-US" altLang="de-DE" b="0" dirty="0" err="1" smtClean="0"/>
              <a:t>Ötztal</a:t>
            </a:r>
            <a:r>
              <a:rPr lang="en-US" altLang="de-DE" b="0" dirty="0" smtClean="0"/>
              <a:t> Alps, Austria</a:t>
            </a:r>
            <a:br>
              <a:rPr lang="en-US" altLang="de-DE" b="0" dirty="0" smtClean="0"/>
            </a:br>
            <a:r>
              <a:rPr lang="en-US" altLang="de-DE" dirty="0"/>
              <a:t>3</a:t>
            </a:r>
            <a:r>
              <a:rPr lang="en-US" altLang="de-DE" dirty="0" smtClean="0"/>
              <a:t>. Previous work</a:t>
            </a:r>
            <a:endParaRPr lang="en-US" altLang="de-DE" dirty="0"/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971550" y="1916113"/>
            <a:ext cx="77152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265238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901825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538413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31750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632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4089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4546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5003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 typeface="Wingdings 2" pitchFamily="18" charset="2"/>
              <a:buChar char="¡"/>
            </a:pPr>
            <a:r>
              <a:rPr lang="en-US" altLang="de-DE" sz="2000" dirty="0" err="1" smtClean="0">
                <a:latin typeface="Arial" charset="0"/>
                <a:sym typeface="Wingdings 2" pitchFamily="18" charset="2"/>
              </a:rPr>
              <a:t>Haeberli</a:t>
            </a:r>
            <a:r>
              <a:rPr lang="en-US" altLang="de-DE" sz="2000" dirty="0" smtClean="0">
                <a:latin typeface="Arial" charset="0"/>
                <a:sym typeface="Wingdings 2" pitchFamily="18" charset="2"/>
              </a:rPr>
              <a:t> and </a:t>
            </a:r>
            <a:r>
              <a:rPr lang="en-US" altLang="de-DE" sz="2000" dirty="0" err="1" smtClean="0">
                <a:latin typeface="Arial" charset="0"/>
                <a:sym typeface="Wingdings 2" pitchFamily="18" charset="2"/>
              </a:rPr>
              <a:t>Patzelt</a:t>
            </a:r>
            <a:r>
              <a:rPr lang="en-US" altLang="de-DE" sz="2000" dirty="0" smtClean="0">
                <a:latin typeface="Arial" charset="0"/>
                <a:sym typeface="Wingdings 2" pitchFamily="18" charset="2"/>
              </a:rPr>
              <a:t> (1982)</a:t>
            </a:r>
            <a:endParaRPr lang="en-US" altLang="de-DE" sz="2000" dirty="0">
              <a:latin typeface="Arial" charset="0"/>
              <a:sym typeface="Wingdings 2" pitchFamily="18" charset="2"/>
            </a:endParaRPr>
          </a:p>
        </p:txBody>
      </p:sp>
      <p:pic>
        <p:nvPicPr>
          <p:cNvPr id="2051" name="Picture 3" descr="D:\Projekte\IHK\Karten\Permafrostverbreitung (Patzelt&amp;Haeberli)\Permafrostverteilung_Hochebenkar_rock_glaciers_Haeberli&amp;Patzelt(1982_1024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225" y="2286534"/>
            <a:ext cx="4445927" cy="426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5868144" y="6304776"/>
            <a:ext cx="24529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Source: </a:t>
            </a:r>
            <a:r>
              <a:rPr lang="en-US" sz="1200" dirty="0" err="1" smtClean="0"/>
              <a:t>Haeberli</a:t>
            </a:r>
            <a:r>
              <a:rPr lang="en-US" sz="1200" dirty="0" smtClean="0"/>
              <a:t> &amp; </a:t>
            </a:r>
            <a:r>
              <a:rPr lang="en-US" sz="1200" dirty="0" err="1"/>
              <a:t>P</a:t>
            </a:r>
            <a:r>
              <a:rPr lang="en-US" sz="1200" dirty="0" err="1" smtClean="0"/>
              <a:t>atzelt</a:t>
            </a:r>
            <a:r>
              <a:rPr lang="en-US" sz="1200" dirty="0" smtClean="0"/>
              <a:t> (1982)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2" name="Text Box 4"/>
          <p:cNvSpPr txBox="1">
            <a:spLocks noChangeArrowheads="1"/>
          </p:cNvSpPr>
          <p:nvPr/>
        </p:nvSpPr>
        <p:spPr bwMode="auto">
          <a:xfrm>
            <a:off x="971550" y="1304925"/>
            <a:ext cx="23198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de-DE" sz="2000" dirty="0" smtClean="0">
                <a:solidFill>
                  <a:srgbClr val="FF0000"/>
                </a:solidFill>
                <a:latin typeface="Arial" charset="0"/>
              </a:rPr>
              <a:t>Permafrost studies</a:t>
            </a:r>
            <a:endParaRPr lang="en-US" altLang="de-DE" sz="20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144588" y="0"/>
            <a:ext cx="6775784" cy="92333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indent="0">
              <a:buFontTx/>
              <a:buNone/>
            </a:pPr>
            <a:r>
              <a:rPr lang="en-US" altLang="de-DE" b="0" dirty="0" smtClean="0"/>
              <a:t>Quantification and visualization of periglacial surface deformation</a:t>
            </a:r>
            <a:br>
              <a:rPr lang="en-US" altLang="de-DE" b="0" dirty="0" smtClean="0"/>
            </a:br>
            <a:r>
              <a:rPr lang="en-US" altLang="de-DE" b="0" dirty="0" smtClean="0"/>
              <a:t>in the </a:t>
            </a:r>
            <a:r>
              <a:rPr lang="en-US" altLang="de-DE" b="0" dirty="0" err="1" smtClean="0"/>
              <a:t>Inneres</a:t>
            </a:r>
            <a:r>
              <a:rPr lang="en-US" altLang="de-DE" b="0" dirty="0" smtClean="0"/>
              <a:t> </a:t>
            </a:r>
            <a:r>
              <a:rPr lang="en-US" altLang="de-DE" b="0" dirty="0" err="1" smtClean="0"/>
              <a:t>Hochebenkar</a:t>
            </a:r>
            <a:r>
              <a:rPr lang="en-US" altLang="de-DE" b="0" dirty="0" smtClean="0"/>
              <a:t> cirque, </a:t>
            </a:r>
            <a:r>
              <a:rPr lang="en-US" altLang="de-DE" b="0" dirty="0" err="1" smtClean="0"/>
              <a:t>Ötztal</a:t>
            </a:r>
            <a:r>
              <a:rPr lang="en-US" altLang="de-DE" b="0" dirty="0" smtClean="0"/>
              <a:t> Alps, Austria</a:t>
            </a:r>
            <a:br>
              <a:rPr lang="en-US" altLang="de-DE" b="0" dirty="0" smtClean="0"/>
            </a:br>
            <a:r>
              <a:rPr lang="en-US" altLang="de-DE" dirty="0"/>
              <a:t>3</a:t>
            </a:r>
            <a:r>
              <a:rPr lang="en-US" altLang="de-DE" dirty="0" smtClean="0"/>
              <a:t>. Previous work</a:t>
            </a:r>
            <a:endParaRPr lang="en-US" altLang="de-DE" dirty="0"/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971550" y="1916113"/>
            <a:ext cx="7715250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265238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901825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538413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31750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632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4089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4546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5003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 typeface="Wingdings 2" pitchFamily="18" charset="2"/>
              <a:buChar char="¡"/>
            </a:pPr>
            <a:r>
              <a:rPr lang="en-US" altLang="de-DE" sz="2000" dirty="0" err="1" smtClean="0">
                <a:latin typeface="Arial" charset="0"/>
                <a:sym typeface="Wingdings 2" pitchFamily="18" charset="2"/>
              </a:rPr>
              <a:t>Krainer</a:t>
            </a:r>
            <a:r>
              <a:rPr lang="en-US" altLang="de-DE" sz="2000" dirty="0" smtClean="0">
                <a:latin typeface="Arial" charset="0"/>
                <a:sym typeface="Wingdings 2" pitchFamily="18" charset="2"/>
              </a:rPr>
              <a:t> et al. (2015)</a:t>
            </a:r>
          </a:p>
          <a:p>
            <a:pPr lvl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de-DE" sz="1600" dirty="0" smtClean="0">
                <a:latin typeface="Arial" charset="0"/>
                <a:sym typeface="Wingdings 2" pitchFamily="18" charset="2"/>
              </a:rPr>
              <a:t>Geomorphology</a:t>
            </a:r>
          </a:p>
          <a:p>
            <a:pPr lvl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de-DE" sz="1600" dirty="0" smtClean="0">
                <a:latin typeface="Arial" charset="0"/>
                <a:sym typeface="Wingdings 2" pitchFamily="18" charset="2"/>
              </a:rPr>
              <a:t>Hydrology</a:t>
            </a:r>
            <a:endParaRPr lang="en-US" altLang="de-DE" sz="1600" dirty="0">
              <a:latin typeface="Arial" charset="0"/>
              <a:sym typeface="Wingdings 2" pitchFamily="18" charset="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652" y="3032956"/>
            <a:ext cx="48260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449166" y="6237312"/>
            <a:ext cx="25346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Geological/Geomorphological map</a:t>
            </a:r>
            <a:endParaRPr lang="en-US" sz="1200" dirty="0"/>
          </a:p>
        </p:txBody>
      </p:sp>
      <p:sp>
        <p:nvSpPr>
          <p:cNvPr id="7" name="Textfeld 6"/>
          <p:cNvSpPr txBox="1"/>
          <p:nvPr/>
        </p:nvSpPr>
        <p:spPr>
          <a:xfrm>
            <a:off x="4187113" y="6251212"/>
            <a:ext cx="21130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Source: </a:t>
            </a:r>
            <a:r>
              <a:rPr lang="en-US" sz="1200" dirty="0" err="1" smtClean="0"/>
              <a:t>Krainer</a:t>
            </a:r>
            <a:r>
              <a:rPr lang="en-US" sz="1200" dirty="0" smtClean="0"/>
              <a:t> et al. (2015)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2867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2" name="Text Box 4"/>
          <p:cNvSpPr txBox="1">
            <a:spLocks noChangeArrowheads="1"/>
          </p:cNvSpPr>
          <p:nvPr/>
        </p:nvSpPr>
        <p:spPr bwMode="auto">
          <a:xfrm>
            <a:off x="971550" y="1304925"/>
            <a:ext cx="212269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de-DE" sz="2000" dirty="0" smtClean="0">
                <a:solidFill>
                  <a:srgbClr val="FF0000"/>
                </a:solidFill>
                <a:latin typeface="Arial" charset="0"/>
              </a:rPr>
              <a:t>Supporting maps</a:t>
            </a:r>
            <a:endParaRPr lang="en-US" altLang="de-DE" sz="20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144588" y="0"/>
            <a:ext cx="6775784" cy="92333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indent="0">
              <a:buFontTx/>
              <a:buNone/>
            </a:pPr>
            <a:r>
              <a:rPr lang="en-US" altLang="de-DE" b="0" dirty="0" smtClean="0"/>
              <a:t>Quantification and visualization of periglacial surface deformation</a:t>
            </a:r>
            <a:br>
              <a:rPr lang="en-US" altLang="de-DE" b="0" dirty="0" smtClean="0"/>
            </a:br>
            <a:r>
              <a:rPr lang="en-US" altLang="de-DE" b="0" dirty="0" smtClean="0"/>
              <a:t>in the </a:t>
            </a:r>
            <a:r>
              <a:rPr lang="en-US" altLang="de-DE" b="0" dirty="0" err="1" smtClean="0"/>
              <a:t>Inneres</a:t>
            </a:r>
            <a:r>
              <a:rPr lang="en-US" altLang="de-DE" b="0" dirty="0" smtClean="0"/>
              <a:t> </a:t>
            </a:r>
            <a:r>
              <a:rPr lang="en-US" altLang="de-DE" b="0" dirty="0" err="1" smtClean="0"/>
              <a:t>Hochebenkar</a:t>
            </a:r>
            <a:r>
              <a:rPr lang="en-US" altLang="de-DE" b="0" dirty="0" smtClean="0"/>
              <a:t> cirque, </a:t>
            </a:r>
            <a:r>
              <a:rPr lang="en-US" altLang="de-DE" b="0" dirty="0" err="1" smtClean="0"/>
              <a:t>Ötztal</a:t>
            </a:r>
            <a:r>
              <a:rPr lang="en-US" altLang="de-DE" b="0" dirty="0" smtClean="0"/>
              <a:t> Alps, Austria</a:t>
            </a:r>
            <a:br>
              <a:rPr lang="en-US" altLang="de-DE" b="0" dirty="0" smtClean="0"/>
            </a:br>
            <a:r>
              <a:rPr lang="en-US" altLang="de-DE" dirty="0"/>
              <a:t>3</a:t>
            </a:r>
            <a:r>
              <a:rPr lang="en-US" altLang="de-DE" dirty="0" smtClean="0"/>
              <a:t>. Previous work</a:t>
            </a:r>
            <a:endParaRPr lang="en-US" altLang="de-DE" dirty="0"/>
          </a:p>
        </p:txBody>
      </p:sp>
      <p:pic>
        <p:nvPicPr>
          <p:cNvPr id="2050" name="Picture 2" descr="D:\Schreibtisch\Meetings\HMC2016\Paper\Figures\Figure_3\Figure_3_lowr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829381"/>
            <a:ext cx="6840000" cy="400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863588" y="5891866"/>
            <a:ext cx="684823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de-DE" sz="1600" dirty="0" smtClean="0"/>
              <a:t>'</a:t>
            </a:r>
            <a:r>
              <a:rPr lang="en-US" altLang="de-DE" sz="1600" dirty="0" err="1" smtClean="0"/>
              <a:t>Dritte</a:t>
            </a:r>
            <a:r>
              <a:rPr lang="en-US" altLang="de-DE" sz="1600" dirty="0"/>
              <a:t> </a:t>
            </a:r>
            <a:r>
              <a:rPr lang="en-US" altLang="de-DE" sz="1600" dirty="0" err="1"/>
              <a:t>Landesaufnahme</a:t>
            </a:r>
            <a:r>
              <a:rPr lang="en-US" altLang="de-DE" sz="1600" dirty="0"/>
              <a:t>' </a:t>
            </a:r>
            <a:r>
              <a:rPr lang="en-US" altLang="de-DE" sz="1600" dirty="0" smtClean="0"/>
              <a:t>1864-1887 (survey 1870-1873) </a:t>
            </a:r>
            <a:endParaRPr lang="en-US" altLang="de-DE" sz="1600" dirty="0"/>
          </a:p>
        </p:txBody>
      </p:sp>
    </p:spTree>
    <p:extLst>
      <p:ext uri="{BB962C8B-B14F-4D97-AF65-F5344CB8AC3E}">
        <p14:creationId xmlns:p14="http://schemas.microsoft.com/office/powerpoint/2010/main" val="290561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925</Words>
  <Application>Microsoft Office PowerPoint</Application>
  <PresentationFormat>Bildschirmpräsentation (4:3)</PresentationFormat>
  <Paragraphs>271</Paragraphs>
  <Slides>28</Slides>
  <Notes>28</Notes>
  <HiddenSlides>0</HiddenSlides>
  <MMClips>1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29" baseType="lpstr">
      <vt:lpstr>Standarddesign</vt:lpstr>
      <vt:lpstr>PowerPoint-Präsentation</vt:lpstr>
      <vt:lpstr>Quantification and visualization of periglacial surface deformation in the Inneres Hochebenkar cirque, Ötztal Alps, Austria </vt:lpstr>
      <vt:lpstr>Quantification and visualization of periglacial surface deformation in the Inneres Hochebenkar cirque, Ötztal Alps, Austria 1. Introduction</vt:lpstr>
      <vt:lpstr>Quantification and visualization of periglacial surface deformation in the Inneres Hochebenkar cirque, Ötztal Alps, Austria 2. Study area</vt:lpstr>
      <vt:lpstr>Quantification and visualization of periglacial surface deformation in the Inneres Hochebenkar cirque, Ötztal Alps, Austria 2. Study area</vt:lpstr>
      <vt:lpstr>Quantification and visualization of periglacial surface deformation in the Inneres Hochebenkar cirque, Ötztal Alps, Austria 2. Study area</vt:lpstr>
      <vt:lpstr>Quantification and visualization of periglacial surface deformation in the Inneres Hochebenkar cirque, Ötztal Alps, Austria 3. Previous work</vt:lpstr>
      <vt:lpstr>Quantification and visualization of periglacial surface deformation in the Inneres Hochebenkar cirque, Ötztal Alps, Austria 3. Previous work</vt:lpstr>
      <vt:lpstr>Quantification and visualization of periglacial surface deformation in the Inneres Hochebenkar cirque, Ötztal Alps, Austria 3. Previous work</vt:lpstr>
      <vt:lpstr>Quantification and visualization of periglacial surface deformation in the Inneres Hochebenkar cirque, Ötztal Alps, Austria 3. Previous work</vt:lpstr>
      <vt:lpstr>Quantification and visualization of periglacial surface deformation in the Inneres Hochebenkar cirque, Ötztal Alps, Austria 3. Previous work</vt:lpstr>
      <vt:lpstr>Quantification and visualization of periglacial surface deformation in the Inneres Hochebenkar cirque, Ötztal Alps, Austria 3. Previous work</vt:lpstr>
      <vt:lpstr>Quantification and visualization of periglacial surface deformation in the Inneres Hochebenkar cirque, Ötztal Alps, Austria 4. Data acquisition</vt:lpstr>
      <vt:lpstr>Quantification and visualization of periglacial surface deformation in the Inneres Hochebenkar cirque, Ötztal Alps, Austria 4. Data acquisition</vt:lpstr>
      <vt:lpstr>Quantification and visualization of periglacial surface deformation in the Inneres Hochebenkar cirque, Ötztal Alps, Austria 4. Data acquisition</vt:lpstr>
      <vt:lpstr>Quantification and visualization of periglacial surface deformation in the Inneres Hochebenkar cirque, Ötztal Alps, Austria 4. Data acquisition</vt:lpstr>
      <vt:lpstr>Quantification and visualization of periglacial surface deformation in the Inneres Hochebenkar cirque, Ötztal Alps, Austria 5. Methods</vt:lpstr>
      <vt:lpstr>Quantification and visualization of periglacial surface deformation in the Inneres Hochebenkar cirque, Ötztal Alps, Austria 5. Methods</vt:lpstr>
      <vt:lpstr>Quantification and visualization of periglacial surface deformation in the Inneres Hochebenkar cirque, Ötztal Alps, Austria 5. Methods</vt:lpstr>
      <vt:lpstr>Quantification and visualization of periglacial surface deformation in the Inneres Hochebenkar cirque, Ötztal Alps, Austria 5. Results</vt:lpstr>
      <vt:lpstr>Quantification and visualization of periglacial surface deformation in the Inneres Hochebenkar cirque, Ötztal Alps, Austria 5. Results</vt:lpstr>
      <vt:lpstr>Quantification and visualization of periglacial surface deformation in the Inneres Hochebenkar cirque, Ötztal Alps, Austria 5. Results</vt:lpstr>
      <vt:lpstr>Quantification and visualization of periglacial surface deformation in the Inneres Hochebenkar cirque, Ötztal Alps, Austria 5. Results</vt:lpstr>
      <vt:lpstr>Quantification and visualization of periglacial surface deformation in the Inneres Hochebenkar cirque, Ötztal Alps, Austria 5. Results</vt:lpstr>
      <vt:lpstr>Quantification and visualization of periglacial surface deformation in the Inneres Hochebenkar cirque, Ötztal Alps, Austria 5. Results</vt:lpstr>
      <vt:lpstr>Quantification and visualization of periglacial surface deformation in the Inneres Hochebenkar cirque, Ötztal Alps, Austria 5. Results</vt:lpstr>
      <vt:lpstr>Quantification and visualization of periglacial surface deformation in the Inneres Hochebenkar cirque, Ötztal Alps, Austria 6. Discussion</vt:lpstr>
      <vt:lpstr>Quantification and visualization of periglacial surface deformation in the Inneres Hochebenkar cirque, Ötztal Alps, Austria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Viktor Kaufmann / Victor Mercator</dc:creator>
  <cp:lastModifiedBy>Viktor Kaufmann</cp:lastModifiedBy>
  <cp:revision>377</cp:revision>
  <dcterms:created xsi:type="dcterms:W3CDTF">2000-11-09T15:08:51Z</dcterms:created>
  <dcterms:modified xsi:type="dcterms:W3CDTF">2016-04-23T15:21:05Z</dcterms:modified>
</cp:coreProperties>
</file>