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328" r:id="rId2"/>
    <p:sldId id="259" r:id="rId3"/>
    <p:sldId id="357" r:id="rId4"/>
    <p:sldId id="359" r:id="rId5"/>
    <p:sldId id="360" r:id="rId6"/>
    <p:sldId id="383" r:id="rId7"/>
    <p:sldId id="384" r:id="rId8"/>
    <p:sldId id="389" r:id="rId9"/>
    <p:sldId id="390" r:id="rId10"/>
    <p:sldId id="391" r:id="rId11"/>
    <p:sldId id="392" r:id="rId12"/>
    <p:sldId id="385" r:id="rId13"/>
    <p:sldId id="388" r:id="rId14"/>
    <p:sldId id="394" r:id="rId15"/>
    <p:sldId id="396" r:id="rId16"/>
    <p:sldId id="398" r:id="rId17"/>
    <p:sldId id="397" r:id="rId18"/>
    <p:sldId id="399" r:id="rId19"/>
    <p:sldId id="400" r:id="rId20"/>
    <p:sldId id="393" r:id="rId21"/>
    <p:sldId id="401" r:id="rId22"/>
    <p:sldId id="395" r:id="rId23"/>
    <p:sldId id="402" r:id="rId24"/>
    <p:sldId id="403" r:id="rId25"/>
    <p:sldId id="386" r:id="rId26"/>
    <p:sldId id="387" r:id="rId27"/>
  </p:sldIdLst>
  <p:sldSz cx="9144000" cy="6858000" type="screen4x3"/>
  <p:notesSz cx="7099300" cy="10234613"/>
  <p:defaultTextStyle>
    <a:defPPr>
      <a:defRPr lang="de-DE"/>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101FF"/>
    <a:srgbClr val="00FFFF"/>
    <a:srgbClr val="0000FF"/>
    <a:srgbClr val="EAEAEA"/>
    <a:srgbClr val="FFFF00"/>
    <a:srgbClr val="00FF00"/>
    <a:srgbClr val="66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0" autoAdjust="0"/>
    <p:restoredTop sz="94660"/>
  </p:normalViewPr>
  <p:slideViewPr>
    <p:cSldViewPr snapToObjects="1" showGuides="1">
      <p:cViewPr>
        <p:scale>
          <a:sx n="136" d="100"/>
          <a:sy n="136" d="100"/>
        </p:scale>
        <p:origin x="-828" y="48"/>
      </p:cViewPr>
      <p:guideLst>
        <p:guide orient="horz"/>
        <p:guide orient="horz" pos="4272"/>
        <p:guide orient="horz" pos="4146"/>
        <p:guide orient="horz" pos="96"/>
        <p:guide orient="horz" pos="576"/>
        <p:guide orient="horz" pos="2160"/>
        <p:guide orient="horz" pos="336"/>
        <p:guide orient="horz" pos="618"/>
        <p:guide pos="5088"/>
        <p:guide pos="5465"/>
        <p:guide pos="96"/>
        <p:guide pos="2880"/>
        <p:guide pos="432"/>
        <p:guide pos="3175"/>
        <p:guide pos="295"/>
        <p:guide pos="52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40" d="100"/>
          <a:sy n="40" d="100"/>
        </p:scale>
        <p:origin x="-1464" y="-82"/>
      </p:cViewPr>
      <p:guideLst>
        <p:guide orient="horz" pos="3224"/>
        <p:guide pos="2236"/>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6" name="Rectangle 8"/>
          <p:cNvSpPr>
            <a:spLocks noGrp="1" noChangeArrowheads="1"/>
          </p:cNvSpPr>
          <p:nvPr>
            <p:ph type="hdr" sz="quarter"/>
          </p:nvPr>
        </p:nvSpPr>
        <p:spPr bwMode="auto">
          <a:xfrm>
            <a:off x="0" y="1"/>
            <a:ext cx="3076917" cy="48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7" tIns="47614" rIns="95227" bIns="47614" numCol="1" anchor="t" anchorCtr="0" compatLnSpc="1">
            <a:prstTxWarp prst="textNoShape">
              <a:avLst/>
            </a:prstTxWarp>
          </a:bodyPr>
          <a:lstStyle>
            <a:lvl1pPr defTabSz="952351">
              <a:defRPr sz="1300"/>
            </a:lvl1pPr>
          </a:lstStyle>
          <a:p>
            <a:endParaRPr lang="de-DE" altLang="de-DE"/>
          </a:p>
        </p:txBody>
      </p:sp>
      <p:sp>
        <p:nvSpPr>
          <p:cNvPr id="7177" name="Rectangle 9"/>
          <p:cNvSpPr>
            <a:spLocks noGrp="1" noChangeArrowheads="1"/>
          </p:cNvSpPr>
          <p:nvPr>
            <p:ph type="dt" sz="quarter" idx="1"/>
          </p:nvPr>
        </p:nvSpPr>
        <p:spPr bwMode="auto">
          <a:xfrm>
            <a:off x="4022384" y="1"/>
            <a:ext cx="3076916" cy="48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7" tIns="47614" rIns="95227" bIns="47614" numCol="1" anchor="t" anchorCtr="0" compatLnSpc="1">
            <a:prstTxWarp prst="textNoShape">
              <a:avLst/>
            </a:prstTxWarp>
          </a:bodyPr>
          <a:lstStyle>
            <a:lvl1pPr algn="r" defTabSz="952351">
              <a:defRPr sz="1300"/>
            </a:lvl1pPr>
          </a:lstStyle>
          <a:p>
            <a:endParaRPr lang="de-DE" altLang="de-DE"/>
          </a:p>
        </p:txBody>
      </p:sp>
      <p:sp>
        <p:nvSpPr>
          <p:cNvPr id="7178" name="Rectangle 10"/>
          <p:cNvSpPr>
            <a:spLocks noGrp="1" noChangeArrowheads="1"/>
          </p:cNvSpPr>
          <p:nvPr>
            <p:ph type="ftr" sz="quarter" idx="2"/>
          </p:nvPr>
        </p:nvSpPr>
        <p:spPr bwMode="auto">
          <a:xfrm>
            <a:off x="0" y="9690079"/>
            <a:ext cx="3076917" cy="56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7" tIns="47614" rIns="95227" bIns="47614" numCol="1" anchor="b" anchorCtr="0" compatLnSpc="1">
            <a:prstTxWarp prst="textNoShape">
              <a:avLst/>
            </a:prstTxWarp>
          </a:bodyPr>
          <a:lstStyle>
            <a:lvl1pPr defTabSz="952351">
              <a:defRPr sz="1300"/>
            </a:lvl1pPr>
          </a:lstStyle>
          <a:p>
            <a:endParaRPr lang="de-DE" altLang="de-DE"/>
          </a:p>
        </p:txBody>
      </p:sp>
      <p:sp>
        <p:nvSpPr>
          <p:cNvPr id="7179" name="Rectangle 11"/>
          <p:cNvSpPr>
            <a:spLocks noGrp="1" noChangeArrowheads="1"/>
          </p:cNvSpPr>
          <p:nvPr>
            <p:ph type="sldNum" sz="quarter" idx="3"/>
          </p:nvPr>
        </p:nvSpPr>
        <p:spPr bwMode="auto">
          <a:xfrm>
            <a:off x="4022384" y="9690079"/>
            <a:ext cx="3076916" cy="56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7" tIns="47614" rIns="95227" bIns="47614" numCol="1" anchor="b" anchorCtr="0" compatLnSpc="1">
            <a:prstTxWarp prst="textNoShape">
              <a:avLst/>
            </a:prstTxWarp>
          </a:bodyPr>
          <a:lstStyle>
            <a:lvl1pPr algn="r" defTabSz="952351">
              <a:defRPr sz="1300"/>
            </a:lvl1pPr>
          </a:lstStyle>
          <a:p>
            <a:fld id="{1AC9CC2E-CF55-40A2-86D2-7CA3510767E5}" type="slidenum">
              <a:rPr lang="de-DE" altLang="de-DE"/>
              <a:pPr/>
              <a:t>‹Nr.›</a:t>
            </a:fld>
            <a:endParaRPr lang="de-DE" altLang="de-DE"/>
          </a:p>
        </p:txBody>
      </p:sp>
    </p:spTree>
    <p:extLst>
      <p:ext uri="{BB962C8B-B14F-4D97-AF65-F5344CB8AC3E}">
        <p14:creationId xmlns:p14="http://schemas.microsoft.com/office/powerpoint/2010/main" val="3849931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917" cy="51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7" tIns="47614" rIns="95227" bIns="47614" numCol="1" anchor="t" anchorCtr="0" compatLnSpc="1">
            <a:prstTxWarp prst="textNoShape">
              <a:avLst/>
            </a:prstTxWarp>
          </a:bodyPr>
          <a:lstStyle>
            <a:lvl1pPr defTabSz="952351">
              <a:defRPr sz="1300">
                <a:latin typeface="Times New Roman" pitchFamily="18" charset="0"/>
              </a:defRPr>
            </a:lvl1pPr>
          </a:lstStyle>
          <a:p>
            <a:endParaRPr lang="de-DE" altLang="de-DE"/>
          </a:p>
        </p:txBody>
      </p:sp>
      <p:sp>
        <p:nvSpPr>
          <p:cNvPr id="4099" name="Rectangle 3"/>
          <p:cNvSpPr>
            <a:spLocks noGrp="1" noChangeArrowheads="1"/>
          </p:cNvSpPr>
          <p:nvPr>
            <p:ph type="dt" idx="1"/>
          </p:nvPr>
        </p:nvSpPr>
        <p:spPr bwMode="auto">
          <a:xfrm>
            <a:off x="4022384" y="0"/>
            <a:ext cx="3076916" cy="51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7" tIns="47614" rIns="95227" bIns="47614" numCol="1" anchor="t" anchorCtr="0" compatLnSpc="1">
            <a:prstTxWarp prst="textNoShape">
              <a:avLst/>
            </a:prstTxWarp>
          </a:bodyPr>
          <a:lstStyle>
            <a:lvl1pPr algn="r" defTabSz="952351">
              <a:defRPr sz="1300">
                <a:latin typeface="Times New Roman" pitchFamily="18" charset="0"/>
              </a:defRPr>
            </a:lvl1pPr>
          </a:lstStyle>
          <a:p>
            <a:endParaRPr lang="de-DE" altLang="de-DE"/>
          </a:p>
        </p:txBody>
      </p:sp>
      <p:sp>
        <p:nvSpPr>
          <p:cNvPr id="4100" name="Rectangle 4"/>
          <p:cNvSpPr>
            <a:spLocks noGrp="1" noRot="1" noChangeAspect="1" noChangeArrowheads="1" noTextEdit="1"/>
          </p:cNvSpPr>
          <p:nvPr>
            <p:ph type="sldImg" idx="2"/>
          </p:nvPr>
        </p:nvSpPr>
        <p:spPr bwMode="auto">
          <a:xfrm>
            <a:off x="992188" y="765175"/>
            <a:ext cx="5119687" cy="38401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45468" y="4861441"/>
            <a:ext cx="5208365" cy="4607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7" tIns="47614" rIns="95227" bIns="47614"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102" name="Rectangle 6"/>
          <p:cNvSpPr>
            <a:spLocks noGrp="1" noChangeArrowheads="1"/>
          </p:cNvSpPr>
          <p:nvPr>
            <p:ph type="ftr" sz="quarter" idx="4"/>
          </p:nvPr>
        </p:nvSpPr>
        <p:spPr bwMode="auto">
          <a:xfrm>
            <a:off x="0" y="9721243"/>
            <a:ext cx="3076917" cy="51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7" tIns="47614" rIns="95227" bIns="47614" numCol="1" anchor="b" anchorCtr="0" compatLnSpc="1">
            <a:prstTxWarp prst="textNoShape">
              <a:avLst/>
            </a:prstTxWarp>
          </a:bodyPr>
          <a:lstStyle>
            <a:lvl1pPr defTabSz="952351">
              <a:defRPr sz="1300">
                <a:latin typeface="Times New Roman" pitchFamily="18" charset="0"/>
              </a:defRPr>
            </a:lvl1pPr>
          </a:lstStyle>
          <a:p>
            <a:endParaRPr lang="de-DE" altLang="de-DE"/>
          </a:p>
        </p:txBody>
      </p:sp>
      <p:sp>
        <p:nvSpPr>
          <p:cNvPr id="4103" name="Rectangle 7"/>
          <p:cNvSpPr>
            <a:spLocks noGrp="1" noChangeArrowheads="1"/>
          </p:cNvSpPr>
          <p:nvPr>
            <p:ph type="sldNum" sz="quarter" idx="5"/>
          </p:nvPr>
        </p:nvSpPr>
        <p:spPr bwMode="auto">
          <a:xfrm>
            <a:off x="4022384" y="9721243"/>
            <a:ext cx="3076916" cy="51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7" tIns="47614" rIns="95227" bIns="47614" numCol="1" anchor="b" anchorCtr="0" compatLnSpc="1">
            <a:prstTxWarp prst="textNoShape">
              <a:avLst/>
            </a:prstTxWarp>
          </a:bodyPr>
          <a:lstStyle>
            <a:lvl1pPr algn="r" defTabSz="952351">
              <a:defRPr sz="1300">
                <a:latin typeface="Times New Roman" pitchFamily="18" charset="0"/>
              </a:defRPr>
            </a:lvl1pPr>
          </a:lstStyle>
          <a:p>
            <a:fld id="{9942B72A-051E-40E9-A206-BFE6841722CF}" type="slidenum">
              <a:rPr lang="de-DE" altLang="de-DE"/>
              <a:pPr/>
              <a:t>‹Nr.›</a:t>
            </a:fld>
            <a:endParaRPr lang="de-DE" altLang="de-DE"/>
          </a:p>
        </p:txBody>
      </p:sp>
    </p:spTree>
    <p:extLst>
      <p:ext uri="{BB962C8B-B14F-4D97-AF65-F5344CB8AC3E}">
        <p14:creationId xmlns:p14="http://schemas.microsoft.com/office/powerpoint/2010/main" val="8239755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535AE6-E310-4658-90F3-6A424FF42257}" type="slidenum">
              <a:rPr lang="de-DE" altLang="de-DE"/>
              <a:pPr/>
              <a:t>1</a:t>
            </a:fld>
            <a:endParaRPr lang="de-DE" altLang="de-DE"/>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10</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11</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12</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13</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14</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15</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16</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17</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18</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19</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69D9FD-CA5E-4F3E-8484-FDA8448A924B}" type="slidenum">
              <a:rPr lang="de-DE" altLang="de-DE"/>
              <a:pPr/>
              <a:t>2</a:t>
            </a:fld>
            <a:endParaRPr lang="de-DE" altLang="de-DE"/>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20</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21</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22</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23</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24</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25</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26</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69D9FD-CA5E-4F3E-8484-FDA8448A924B}" type="slidenum">
              <a:rPr lang="de-DE" altLang="de-DE"/>
              <a:pPr/>
              <a:t>3</a:t>
            </a:fld>
            <a:endParaRPr lang="de-DE" altLang="de-DE"/>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69D9FD-CA5E-4F3E-8484-FDA8448A924B}" type="slidenum">
              <a:rPr lang="de-DE" altLang="de-DE"/>
              <a:pPr/>
              <a:t>4</a:t>
            </a:fld>
            <a:endParaRPr lang="de-DE" altLang="de-DE"/>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69D9FD-CA5E-4F3E-8484-FDA8448A924B}" type="slidenum">
              <a:rPr lang="de-DE" altLang="de-DE"/>
              <a:pPr/>
              <a:t>5</a:t>
            </a:fld>
            <a:endParaRPr lang="de-DE" altLang="de-DE"/>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6</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7</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8</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FC559-6217-4452-834F-6A87C7B927AC}" type="slidenum">
              <a:rPr lang="de-DE" altLang="de-DE"/>
              <a:pPr/>
              <a:t>9</a:t>
            </a:fld>
            <a:endParaRPr lang="de-DE" altLang="de-DE"/>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endParaRPr lang="de-AT"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en-US"/>
          </a:p>
        </p:txBody>
      </p:sp>
    </p:spTree>
    <p:extLst>
      <p:ext uri="{BB962C8B-B14F-4D97-AF65-F5344CB8AC3E}">
        <p14:creationId xmlns:p14="http://schemas.microsoft.com/office/powerpoint/2010/main" val="2264618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469466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6223000"/>
          </a:xfrm>
          <a:prstGeom prst="rect">
            <a:avLst/>
          </a:prstGeo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6223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865227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35443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833015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68313" y="1219200"/>
            <a:ext cx="4027487" cy="5278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219200"/>
            <a:ext cx="4027488" cy="5278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3796654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26743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US"/>
          </a:p>
        </p:txBody>
      </p:sp>
    </p:spTree>
    <p:extLst>
      <p:ext uri="{BB962C8B-B14F-4D97-AF65-F5344CB8AC3E}">
        <p14:creationId xmlns:p14="http://schemas.microsoft.com/office/powerpoint/2010/main" val="2984118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36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772500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79972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68313" y="1219200"/>
            <a:ext cx="8207375" cy="527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de-AT" altLang="de-DE" smtClean="0"/>
          </a:p>
        </p:txBody>
      </p:sp>
      <p:sp>
        <p:nvSpPr>
          <p:cNvPr id="1036" name="Line 12"/>
          <p:cNvSpPr>
            <a:spLocks noChangeShapeType="1"/>
          </p:cNvSpPr>
          <p:nvPr/>
        </p:nvSpPr>
        <p:spPr bwMode="auto">
          <a:xfrm>
            <a:off x="0" y="6610350"/>
            <a:ext cx="914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Text Box 13"/>
          <p:cNvSpPr txBox="1">
            <a:spLocks noChangeArrowheads="1"/>
          </p:cNvSpPr>
          <p:nvPr/>
        </p:nvSpPr>
        <p:spPr bwMode="auto">
          <a:xfrm>
            <a:off x="-137852" y="6581775"/>
            <a:ext cx="4241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de-DE" altLang="de-DE" sz="1200" dirty="0"/>
              <a:t>      </a:t>
            </a:r>
            <a:r>
              <a:rPr lang="de-DE" altLang="de-DE" sz="800" dirty="0" smtClean="0"/>
              <a:t>11th</a:t>
            </a:r>
            <a:r>
              <a:rPr lang="de-DE" altLang="de-DE" sz="800" baseline="0" dirty="0" smtClean="0"/>
              <a:t> ICA Mountain </a:t>
            </a:r>
            <a:r>
              <a:rPr lang="de-DE" altLang="de-DE" sz="800" baseline="0" dirty="0" err="1" smtClean="0"/>
              <a:t>Cartography</a:t>
            </a:r>
            <a:r>
              <a:rPr lang="de-DE" altLang="de-DE" sz="800" baseline="0" dirty="0" smtClean="0"/>
              <a:t> Workshop, May 21-25, 2018, </a:t>
            </a:r>
            <a:r>
              <a:rPr lang="de-DE" altLang="de-DE" sz="800" baseline="0" dirty="0" err="1" smtClean="0"/>
              <a:t>Hvar</a:t>
            </a:r>
            <a:r>
              <a:rPr lang="de-DE" altLang="de-DE" sz="800" baseline="0" dirty="0" smtClean="0"/>
              <a:t>, </a:t>
            </a:r>
            <a:r>
              <a:rPr lang="de-DE" altLang="de-DE" sz="800" baseline="0" dirty="0" err="1" smtClean="0"/>
              <a:t>Croatia</a:t>
            </a:r>
            <a:endParaRPr lang="de-DE" altLang="de-DE" sz="800" dirty="0"/>
          </a:p>
        </p:txBody>
      </p:sp>
      <p:sp>
        <p:nvSpPr>
          <p:cNvPr id="1041" name="Text Box 17"/>
          <p:cNvSpPr txBox="1">
            <a:spLocks noChangeArrowheads="1"/>
          </p:cNvSpPr>
          <p:nvPr/>
        </p:nvSpPr>
        <p:spPr bwMode="auto">
          <a:xfrm>
            <a:off x="7697788" y="6583363"/>
            <a:ext cx="1308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a:t>Viktor Kaufmann</a:t>
            </a:r>
          </a:p>
        </p:txBody>
      </p:sp>
      <p:sp>
        <p:nvSpPr>
          <p:cNvPr id="1043" name="Line 19"/>
          <p:cNvSpPr>
            <a:spLocks noChangeShapeType="1"/>
          </p:cNvSpPr>
          <p:nvPr/>
        </p:nvSpPr>
        <p:spPr bwMode="auto">
          <a:xfrm>
            <a:off x="1066800" y="914400"/>
            <a:ext cx="71405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Oval 20"/>
          <p:cNvSpPr>
            <a:spLocks noChangeArrowheads="1"/>
          </p:cNvSpPr>
          <p:nvPr/>
        </p:nvSpPr>
        <p:spPr bwMode="auto">
          <a:xfrm>
            <a:off x="8167688" y="876300"/>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 name="Oval 21"/>
          <p:cNvSpPr>
            <a:spLocks noChangeArrowheads="1"/>
          </p:cNvSpPr>
          <p:nvPr/>
        </p:nvSpPr>
        <p:spPr bwMode="auto">
          <a:xfrm>
            <a:off x="1028700" y="136525"/>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 name="Line 24"/>
          <p:cNvSpPr>
            <a:spLocks noChangeShapeType="1"/>
          </p:cNvSpPr>
          <p:nvPr/>
        </p:nvSpPr>
        <p:spPr bwMode="auto">
          <a:xfrm flipV="1">
            <a:off x="1066800" y="136525"/>
            <a:ext cx="0" cy="7778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51" name="Picture 27" descr="vm_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525" y="139700"/>
            <a:ext cx="777875" cy="777875"/>
          </a:xfrm>
          <a:prstGeom prst="rect">
            <a:avLst/>
          </a:prstGeom>
          <a:noFill/>
          <a:extLst>
            <a:ext uri="{909E8E84-426E-40DD-AFC4-6F175D3DCCD1}">
              <a14:hiddenFill xmlns:a14="http://schemas.microsoft.com/office/drawing/2010/main">
                <a:solidFill>
                  <a:srgbClr val="FFFFFF"/>
                </a:solidFill>
              </a14:hiddenFill>
            </a:ext>
          </a:extLst>
        </p:spPr>
      </p:pic>
      <p:sp>
        <p:nvSpPr>
          <p:cNvPr id="1052" name="Text Box 28"/>
          <p:cNvSpPr txBox="1">
            <a:spLocks noChangeArrowheads="1"/>
          </p:cNvSpPr>
          <p:nvPr/>
        </p:nvSpPr>
        <p:spPr bwMode="auto">
          <a:xfrm>
            <a:off x="4381500" y="6505575"/>
            <a:ext cx="3810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AT" altLang="de-DE" sz="1200"/>
          </a:p>
        </p:txBody>
      </p:sp>
      <p:sp>
        <p:nvSpPr>
          <p:cNvPr id="1053" name="Text Box 29"/>
          <p:cNvSpPr txBox="1">
            <a:spLocks noChangeArrowheads="1"/>
          </p:cNvSpPr>
          <p:nvPr/>
        </p:nvSpPr>
        <p:spPr bwMode="auto">
          <a:xfrm>
            <a:off x="4076700" y="6581775"/>
            <a:ext cx="990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fld id="{7017D9BF-0D0A-4473-8D7C-CE05A45182AF}" type="slidenum">
              <a:rPr lang="de-DE" altLang="de-DE" sz="1200"/>
              <a:pPr algn="ctr">
                <a:spcBef>
                  <a:spcPct val="50000"/>
                </a:spcBef>
              </a:pPr>
              <a:t>‹Nr.›</a:t>
            </a:fld>
            <a:r>
              <a:rPr lang="de-DE" altLang="de-DE" sz="1200" dirty="0"/>
              <a:t>/</a:t>
            </a:r>
            <a:r>
              <a:rPr lang="de-DE" altLang="de-DE" sz="1200" dirty="0" smtClean="0"/>
              <a:t>26</a:t>
            </a:r>
            <a:endParaRPr lang="de-AT" altLang="de-DE" sz="1200" dirty="0"/>
          </a:p>
        </p:txBody>
      </p:sp>
      <p:pic>
        <p:nvPicPr>
          <p:cNvPr id="1054" name="Picture 30" descr="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62875" y="206375"/>
            <a:ext cx="1319213" cy="48577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marL="342900" indent="-342900" algn="l" rtl="0" fontAlgn="base">
        <a:spcBef>
          <a:spcPct val="0"/>
        </a:spcBef>
        <a:spcAft>
          <a:spcPct val="0"/>
        </a:spcAft>
        <a:buAutoNum type="arabicPeriod" startAt="9"/>
        <a:defRPr b="1">
          <a:solidFill>
            <a:schemeClr val="tx2"/>
          </a:solidFill>
          <a:latin typeface="+mj-lt"/>
          <a:ea typeface="+mj-ea"/>
          <a:cs typeface="+mj-cs"/>
        </a:defRPr>
      </a:lvl1pPr>
      <a:lvl2pPr marL="342900" indent="-342900" algn="l" rtl="0" fontAlgn="base">
        <a:spcBef>
          <a:spcPct val="0"/>
        </a:spcBef>
        <a:spcAft>
          <a:spcPct val="0"/>
        </a:spcAft>
        <a:buAutoNum type="arabicPeriod" startAt="9"/>
        <a:defRPr b="1">
          <a:solidFill>
            <a:schemeClr val="tx2"/>
          </a:solidFill>
          <a:latin typeface="Arial" charset="0"/>
        </a:defRPr>
      </a:lvl2pPr>
      <a:lvl3pPr marL="342900" indent="-342900" algn="l" rtl="0" fontAlgn="base">
        <a:spcBef>
          <a:spcPct val="0"/>
        </a:spcBef>
        <a:spcAft>
          <a:spcPct val="0"/>
        </a:spcAft>
        <a:buAutoNum type="arabicPeriod" startAt="9"/>
        <a:defRPr b="1">
          <a:solidFill>
            <a:schemeClr val="tx2"/>
          </a:solidFill>
          <a:latin typeface="Arial" charset="0"/>
        </a:defRPr>
      </a:lvl3pPr>
      <a:lvl4pPr marL="342900" indent="-342900" algn="l" rtl="0" fontAlgn="base">
        <a:spcBef>
          <a:spcPct val="0"/>
        </a:spcBef>
        <a:spcAft>
          <a:spcPct val="0"/>
        </a:spcAft>
        <a:buAutoNum type="arabicPeriod" startAt="9"/>
        <a:defRPr b="1">
          <a:solidFill>
            <a:schemeClr val="tx2"/>
          </a:solidFill>
          <a:latin typeface="Arial" charset="0"/>
        </a:defRPr>
      </a:lvl4pPr>
      <a:lvl5pPr marL="342900" indent="-342900" algn="l" rtl="0" fontAlgn="base">
        <a:spcBef>
          <a:spcPct val="0"/>
        </a:spcBef>
        <a:spcAft>
          <a:spcPct val="0"/>
        </a:spcAft>
        <a:buAutoNum type="arabicPeriod" startAt="9"/>
        <a:defRPr b="1">
          <a:solidFill>
            <a:schemeClr val="tx2"/>
          </a:solidFill>
          <a:latin typeface="Arial" charset="0"/>
        </a:defRPr>
      </a:lvl5pPr>
      <a:lvl6pPr marL="800100" indent="-342900" algn="l" rtl="0" fontAlgn="base">
        <a:spcBef>
          <a:spcPct val="0"/>
        </a:spcBef>
        <a:spcAft>
          <a:spcPct val="0"/>
        </a:spcAft>
        <a:buAutoNum type="arabicPeriod" startAt="9"/>
        <a:defRPr b="1">
          <a:solidFill>
            <a:schemeClr val="tx2"/>
          </a:solidFill>
          <a:latin typeface="Arial" charset="0"/>
        </a:defRPr>
      </a:lvl6pPr>
      <a:lvl7pPr marL="1257300" indent="-342900" algn="l" rtl="0" fontAlgn="base">
        <a:spcBef>
          <a:spcPct val="0"/>
        </a:spcBef>
        <a:spcAft>
          <a:spcPct val="0"/>
        </a:spcAft>
        <a:buAutoNum type="arabicPeriod" startAt="9"/>
        <a:defRPr b="1">
          <a:solidFill>
            <a:schemeClr val="tx2"/>
          </a:solidFill>
          <a:latin typeface="Arial" charset="0"/>
        </a:defRPr>
      </a:lvl7pPr>
      <a:lvl8pPr marL="1714500" indent="-342900" algn="l" rtl="0" fontAlgn="base">
        <a:spcBef>
          <a:spcPct val="0"/>
        </a:spcBef>
        <a:spcAft>
          <a:spcPct val="0"/>
        </a:spcAft>
        <a:buAutoNum type="arabicPeriod" startAt="9"/>
        <a:defRPr b="1">
          <a:solidFill>
            <a:schemeClr val="tx2"/>
          </a:solidFill>
          <a:latin typeface="Arial" charset="0"/>
        </a:defRPr>
      </a:lvl8pPr>
      <a:lvl9pPr marL="2171700" indent="-342900" algn="l" rtl="0" fontAlgn="base">
        <a:spcBef>
          <a:spcPct val="0"/>
        </a:spcBef>
        <a:spcAft>
          <a:spcPct val="0"/>
        </a:spcAft>
        <a:buAutoNum type="arabicPeriod" startAt="9"/>
        <a:defRPr b="1">
          <a:solidFill>
            <a:schemeClr val="tx2"/>
          </a:solidFill>
          <a:latin typeface="Arial" charset="0"/>
        </a:defRPr>
      </a:lvl9pPr>
    </p:titleStyle>
    <p:bodyStyle>
      <a:lvl1pPr marL="342900" indent="-342900" algn="l" rtl="0" fontAlgn="base">
        <a:spcBef>
          <a:spcPct val="20000"/>
        </a:spcBef>
        <a:spcAft>
          <a:spcPct val="0"/>
        </a:spcAft>
        <a:defRPr sz="1600">
          <a:solidFill>
            <a:schemeClr val="tx1"/>
          </a:solidFill>
          <a:latin typeface="+mn-lt"/>
          <a:ea typeface="+mn-ea"/>
          <a:cs typeface="+mn-cs"/>
        </a:defRPr>
      </a:lvl1pPr>
      <a:lvl2pPr marL="742950" indent="-285750" algn="l" rtl="0" fontAlgn="base">
        <a:spcBef>
          <a:spcPct val="20000"/>
        </a:spcBef>
        <a:spcAft>
          <a:spcPct val="0"/>
        </a:spcAft>
        <a:buChar char="–"/>
        <a:defRPr sz="1600">
          <a:solidFill>
            <a:schemeClr val="tx1"/>
          </a:solidFill>
          <a:latin typeface="+mn-lt"/>
        </a:defRPr>
      </a:lvl2pPr>
      <a:lvl3pPr marL="1143000" indent="-228600" algn="l" rtl="0" fontAlgn="base">
        <a:spcBef>
          <a:spcPct val="20000"/>
        </a:spcBef>
        <a:spcAft>
          <a:spcPct val="0"/>
        </a:spcAft>
        <a:buChar char="•"/>
        <a:defRPr sz="1600">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hyperlink" Target="file:///D:\Schreibtisch\Meetings\HMC2018\Presentation\Videos\2016_Tschadinhorn_aerial_survey_twinHEX_Kaufmann(video1).mp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file:///D:\Schreibtisch\Meetings\HMC2018\Presentation\Videos\20170822_Tschadinhorn_aerial_survey_QuestUAV_Sulzer(video1).mp4" TargetMode="External"/><Relationship Id="rId5" Type="http://schemas.openxmlformats.org/officeDocument/2006/relationships/hyperlink" Target="file:///D:\Schreibtisch\Meetings\HMC2018\Presentation\Videos\20170822_Tschadinhorn_aerial_survey_QuestUAV_Sulzer(video2).mp4" TargetMode="Externa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AutoShape 2">
            <a:hlinkClick r:id="rId3" action="ppaction://hlinksldjump" highlightClick="1"/>
          </p:cNvPr>
          <p:cNvSpPr>
            <a:spLocks noChangeArrowheads="1"/>
          </p:cNvSpPr>
          <p:nvPr/>
        </p:nvSpPr>
        <p:spPr bwMode="auto">
          <a:xfrm>
            <a:off x="1676400" y="1219200"/>
            <a:ext cx="2533650" cy="219075"/>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7491" name="Text Box 3"/>
          <p:cNvSpPr txBox="1">
            <a:spLocks noChangeArrowheads="1"/>
          </p:cNvSpPr>
          <p:nvPr/>
        </p:nvSpPr>
        <p:spPr bwMode="auto">
          <a:xfrm>
            <a:off x="971550" y="1304925"/>
            <a:ext cx="817245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de-DE" sz="2400" dirty="0" err="1" smtClean="0">
                <a:solidFill>
                  <a:srgbClr val="FF0000"/>
                </a:solidFill>
              </a:rPr>
              <a:t>Panta</a:t>
            </a:r>
            <a:r>
              <a:rPr lang="en-US" altLang="de-DE" sz="2400" dirty="0" smtClean="0">
                <a:solidFill>
                  <a:srgbClr val="FF0000"/>
                </a:solidFill>
              </a:rPr>
              <a:t> </a:t>
            </a:r>
            <a:r>
              <a:rPr lang="en-US" altLang="de-DE" sz="2400" dirty="0" err="1" smtClean="0">
                <a:solidFill>
                  <a:srgbClr val="FF0000"/>
                </a:solidFill>
              </a:rPr>
              <a:t>rhei</a:t>
            </a:r>
            <a:r>
              <a:rPr lang="en-US" altLang="de-DE" sz="2400" dirty="0" smtClean="0">
                <a:solidFill>
                  <a:srgbClr val="FF0000"/>
                </a:solidFill>
              </a:rPr>
              <a:t>: Movement change of</a:t>
            </a:r>
            <a:br>
              <a:rPr lang="en-US" altLang="de-DE" sz="2400" dirty="0" smtClean="0">
                <a:solidFill>
                  <a:srgbClr val="FF0000"/>
                </a:solidFill>
              </a:rPr>
            </a:br>
            <a:r>
              <a:rPr lang="en-US" altLang="de-DE" sz="2400" dirty="0" err="1" smtClean="0">
                <a:solidFill>
                  <a:srgbClr val="FF0000"/>
                </a:solidFill>
              </a:rPr>
              <a:t>Tschadinhorn</a:t>
            </a:r>
            <a:r>
              <a:rPr lang="en-US" altLang="de-DE" sz="2400" dirty="0" smtClean="0">
                <a:solidFill>
                  <a:srgbClr val="FF0000"/>
                </a:solidFill>
              </a:rPr>
              <a:t> rock glacier (</a:t>
            </a:r>
            <a:r>
              <a:rPr lang="en-US" altLang="de-DE" sz="2400" dirty="0" err="1" smtClean="0">
                <a:solidFill>
                  <a:srgbClr val="FF0000"/>
                </a:solidFill>
              </a:rPr>
              <a:t>Hohe</a:t>
            </a:r>
            <a:r>
              <a:rPr lang="en-US" altLang="de-DE" sz="2400" dirty="0" smtClean="0">
                <a:solidFill>
                  <a:srgbClr val="FF0000"/>
                </a:solidFill>
              </a:rPr>
              <a:t> Tauern range, Austria)</a:t>
            </a:r>
            <a:br>
              <a:rPr lang="en-US" altLang="de-DE" sz="2400" dirty="0" smtClean="0">
                <a:solidFill>
                  <a:srgbClr val="FF0000"/>
                </a:solidFill>
              </a:rPr>
            </a:br>
            <a:r>
              <a:rPr lang="en-US" altLang="de-DE" sz="2400" dirty="0" smtClean="0">
                <a:solidFill>
                  <a:srgbClr val="FF0000"/>
                </a:solidFill>
              </a:rPr>
              <a:t>for the time period 1954-2017</a:t>
            </a:r>
          </a:p>
          <a:p>
            <a:pPr>
              <a:spcBef>
                <a:spcPct val="50000"/>
              </a:spcBef>
            </a:pPr>
            <a:r>
              <a:rPr lang="en-US" altLang="de-DE" sz="1600" dirty="0" smtClean="0"/>
              <a:t/>
            </a:r>
            <a:br>
              <a:rPr lang="en-US" altLang="de-DE" sz="1600" dirty="0" smtClean="0"/>
            </a:br>
            <a:r>
              <a:rPr lang="en-US" altLang="de-DE" sz="2000" dirty="0" smtClean="0"/>
              <a:t>Viktor Kaufmann	           W. Sulzer, G. </a:t>
            </a:r>
            <a:r>
              <a:rPr lang="en-US" altLang="de-DE" sz="2000" dirty="0" err="1" smtClean="0"/>
              <a:t>Seier</a:t>
            </a:r>
            <a:r>
              <a:rPr lang="en-US" altLang="de-DE" sz="2000" dirty="0" smtClean="0"/>
              <a:t> and M. </a:t>
            </a:r>
            <a:r>
              <a:rPr lang="en-US" altLang="de-DE" sz="2000" dirty="0" err="1" smtClean="0"/>
              <a:t>Wecht</a:t>
            </a:r>
            <a:r>
              <a:rPr lang="en-US" altLang="de-DE" sz="2000" dirty="0" smtClean="0"/>
              <a:t/>
            </a:r>
            <a:br>
              <a:rPr lang="en-US" altLang="de-DE" sz="2000" dirty="0" smtClean="0"/>
            </a:br>
            <a:r>
              <a:rPr lang="en-US" altLang="de-DE" sz="1600" dirty="0" smtClean="0"/>
              <a:t>Institute of Geodesy	</a:t>
            </a:r>
            <a:r>
              <a:rPr lang="en-US" altLang="de-DE" sz="1600" smtClean="0"/>
              <a:t>	             Institute </a:t>
            </a:r>
            <a:r>
              <a:rPr lang="en-US" altLang="de-DE" sz="1600" dirty="0" smtClean="0"/>
              <a:t>of Geography and Regional Science</a:t>
            </a:r>
            <a:br>
              <a:rPr lang="en-US" altLang="de-DE" sz="1600" dirty="0" smtClean="0"/>
            </a:br>
            <a:r>
              <a:rPr lang="en-US" altLang="de-DE" sz="1600" dirty="0" smtClean="0"/>
              <a:t>Graz University of Technology</a:t>
            </a:r>
            <a:r>
              <a:rPr lang="en-US" altLang="de-DE" sz="1600" smtClean="0"/>
              <a:t>	             University </a:t>
            </a:r>
            <a:r>
              <a:rPr lang="en-US" altLang="de-DE" sz="1600" dirty="0" smtClean="0"/>
              <a:t>of Graz</a:t>
            </a:r>
            <a:r>
              <a:rPr lang="en-US" altLang="de-DE" sz="2000" dirty="0" smtClean="0"/>
              <a:t/>
            </a:r>
            <a:br>
              <a:rPr lang="en-US" altLang="de-DE" sz="2000" dirty="0" smtClean="0"/>
            </a:br>
            <a:r>
              <a:rPr lang="en-US" altLang="de-DE" sz="1600" dirty="0" err="1" smtClean="0"/>
              <a:t>Steyrergasse</a:t>
            </a:r>
            <a:r>
              <a:rPr lang="en-US" altLang="de-DE" sz="1600" dirty="0" smtClean="0"/>
              <a:t> 30</a:t>
            </a:r>
            <a:br>
              <a:rPr lang="en-US" altLang="de-DE" sz="1600" dirty="0" smtClean="0"/>
            </a:br>
            <a:r>
              <a:rPr lang="en-US" altLang="de-DE" sz="1600" dirty="0" smtClean="0"/>
              <a:t>A-8010 Graz, Austria</a:t>
            </a:r>
            <a:br>
              <a:rPr lang="en-US" altLang="de-DE" sz="1600" dirty="0" smtClean="0"/>
            </a:br>
            <a:r>
              <a:rPr lang="en-US" altLang="de-DE" sz="1600" dirty="0" smtClean="0"/>
              <a:t/>
            </a:r>
            <a:br>
              <a:rPr lang="en-US" altLang="de-DE" sz="1600" dirty="0" smtClean="0"/>
            </a:br>
            <a:r>
              <a:rPr lang="en-US" altLang="de-DE" sz="1600" dirty="0" smtClean="0"/>
              <a:t>E-mail: viktor.kaufmann@tugraz.at </a:t>
            </a:r>
            <a:br>
              <a:rPr lang="en-US" altLang="de-DE" sz="1600" dirty="0" smtClean="0"/>
            </a:br>
            <a:r>
              <a:rPr lang="en-US" altLang="de-DE" sz="1600" dirty="0"/>
              <a:t>https://www.staff.tugraz.at/viktor.kaufmann/</a:t>
            </a:r>
          </a:p>
        </p:txBody>
      </p:sp>
      <p:sp>
        <p:nvSpPr>
          <p:cNvPr id="2" name="Textfeld 1"/>
          <p:cNvSpPr txBox="1"/>
          <p:nvPr/>
        </p:nvSpPr>
        <p:spPr>
          <a:xfrm>
            <a:off x="3447208" y="6424119"/>
            <a:ext cx="2977097" cy="184666"/>
          </a:xfrm>
          <a:prstGeom prst="rect">
            <a:avLst/>
          </a:prstGeom>
          <a:noFill/>
        </p:spPr>
        <p:txBody>
          <a:bodyPr wrap="none" rtlCol="0">
            <a:spAutoFit/>
          </a:bodyPr>
          <a:lstStyle/>
          <a:p>
            <a:r>
              <a:rPr lang="en-US" sz="600" dirty="0" smtClean="0"/>
              <a:t>Panorama: </a:t>
            </a:r>
            <a:r>
              <a:rPr lang="en-US" sz="600" dirty="0" err="1" smtClean="0"/>
              <a:t>Tschadinhorn</a:t>
            </a:r>
            <a:r>
              <a:rPr lang="en-US" sz="600" dirty="0" smtClean="0"/>
              <a:t> rock glacier, Grossglockner (3798 m) in the background</a:t>
            </a:r>
            <a:endParaRPr lang="en-US" sz="600" dirty="0"/>
          </a:p>
        </p:txBody>
      </p:sp>
      <p:sp>
        <p:nvSpPr>
          <p:cNvPr id="7" name="Textfeld 6"/>
          <p:cNvSpPr txBox="1"/>
          <p:nvPr/>
        </p:nvSpPr>
        <p:spPr>
          <a:xfrm>
            <a:off x="988028" y="6427240"/>
            <a:ext cx="1037463" cy="184666"/>
          </a:xfrm>
          <a:prstGeom prst="rect">
            <a:avLst/>
          </a:prstGeom>
          <a:noFill/>
        </p:spPr>
        <p:txBody>
          <a:bodyPr wrap="none" rtlCol="0">
            <a:spAutoFit/>
          </a:bodyPr>
          <a:lstStyle/>
          <a:p>
            <a:r>
              <a:rPr lang="en-US" sz="600" dirty="0" smtClean="0"/>
              <a:t>V. Kaufmann, 25.8.2016 </a:t>
            </a:r>
            <a:endParaRPr lang="en-US" sz="600" dirty="0"/>
          </a:p>
        </p:txBody>
      </p:sp>
      <p:pic>
        <p:nvPicPr>
          <p:cNvPr id="1026" name="Picture 2" descr="https://www.tugraz.at/typo3conf/ext/tugraztemplateexternal/Resources/Public/Images/Logos/if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3325" y="152399"/>
            <a:ext cx="704379" cy="66294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943708" y="296652"/>
            <a:ext cx="2012089" cy="338554"/>
          </a:xfrm>
          <a:prstGeom prst="rect">
            <a:avLst/>
          </a:prstGeom>
          <a:noFill/>
        </p:spPr>
        <p:txBody>
          <a:bodyPr wrap="none" rtlCol="0">
            <a:spAutoFit/>
          </a:bodyPr>
          <a:lstStyle/>
          <a:p>
            <a:r>
              <a:rPr lang="en-US" sz="1600" dirty="0" smtClean="0"/>
              <a:t>Institute of Geodesy</a:t>
            </a:r>
            <a:endParaRPr lang="en-US" sz="1600" dirty="0"/>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675" y="4943368"/>
            <a:ext cx="5217517" cy="150309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Text Box 4"/>
          <p:cNvSpPr txBox="1">
            <a:spLocks noChangeArrowheads="1"/>
          </p:cNvSpPr>
          <p:nvPr/>
        </p:nvSpPr>
        <p:spPr bwMode="auto">
          <a:xfrm>
            <a:off x="971550" y="1052736"/>
            <a:ext cx="3289683"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Flow vectors for 2016-2017</a:t>
            </a:r>
            <a:endParaRPr lang="en-US" altLang="de-DE" sz="2000" dirty="0">
              <a:solidFill>
                <a:srgbClr val="FF0000"/>
              </a:solidFill>
              <a:latin typeface="Arial" charset="0"/>
            </a:endParaRPr>
          </a:p>
        </p:txBody>
      </p:sp>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smtClean="0"/>
              <a:t>4. Data</a:t>
            </a:r>
            <a:endParaRPr lang="en-US" altLang="de-DE" dirty="0"/>
          </a:p>
        </p:txBody>
      </p:sp>
      <p:sp>
        <p:nvSpPr>
          <p:cNvPr id="6" name="Textfeld 5"/>
          <p:cNvSpPr txBox="1"/>
          <p:nvPr/>
        </p:nvSpPr>
        <p:spPr>
          <a:xfrm>
            <a:off x="978757" y="5514327"/>
            <a:ext cx="7495963" cy="830997"/>
          </a:xfrm>
          <a:prstGeom prst="rect">
            <a:avLst/>
          </a:prstGeom>
          <a:noFill/>
        </p:spPr>
        <p:txBody>
          <a:bodyPr wrap="none" rtlCol="0">
            <a:spAutoFit/>
          </a:bodyPr>
          <a:lstStyle/>
          <a:p>
            <a:r>
              <a:rPr lang="en-US" sz="1600" dirty="0"/>
              <a:t>y</a:t>
            </a:r>
            <a:r>
              <a:rPr lang="en-US" sz="1600" dirty="0" smtClean="0"/>
              <a:t>ellow points:	geodetic network, stable points</a:t>
            </a:r>
            <a:br>
              <a:rPr lang="en-US" sz="1600" dirty="0" smtClean="0"/>
            </a:br>
            <a:r>
              <a:rPr lang="en-US" sz="1600" dirty="0" smtClean="0"/>
              <a:t>white points:	geodetic network, moving points</a:t>
            </a:r>
          </a:p>
          <a:p>
            <a:r>
              <a:rPr lang="en-US" sz="1600" dirty="0"/>
              <a:t>r</a:t>
            </a:r>
            <a:r>
              <a:rPr lang="en-US" sz="1600" dirty="0" smtClean="0"/>
              <a:t>ed points:	temporarily marked ground control/check points of 28.8.2017</a:t>
            </a:r>
            <a:endParaRPr lang="en-US" sz="1600"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86" y="1484784"/>
            <a:ext cx="7219028" cy="3611804"/>
          </a:xfrm>
          <a:prstGeom prst="rect">
            <a:avLst/>
          </a:prstGeom>
        </p:spPr>
      </p:pic>
      <p:sp>
        <p:nvSpPr>
          <p:cNvPr id="7" name="Textfeld 6"/>
          <p:cNvSpPr txBox="1"/>
          <p:nvPr/>
        </p:nvSpPr>
        <p:spPr>
          <a:xfrm>
            <a:off x="5446299" y="5083300"/>
            <a:ext cx="2876941" cy="307777"/>
          </a:xfrm>
          <a:prstGeom prst="rect">
            <a:avLst/>
          </a:prstGeom>
          <a:noFill/>
        </p:spPr>
        <p:txBody>
          <a:bodyPr wrap="none" rtlCol="0">
            <a:spAutoFit/>
          </a:bodyPr>
          <a:lstStyle/>
          <a:p>
            <a:r>
              <a:rPr lang="en-US" dirty="0" smtClean="0"/>
              <a:t>UAV-based </a:t>
            </a:r>
            <a:r>
              <a:rPr lang="en-US" dirty="0" err="1" smtClean="0"/>
              <a:t>orthophoto</a:t>
            </a:r>
            <a:r>
              <a:rPr lang="en-US" dirty="0" smtClean="0"/>
              <a:t>, 28.8.2017</a:t>
            </a:r>
            <a:endParaRPr lang="en-US" dirty="0"/>
          </a:p>
        </p:txBody>
      </p:sp>
    </p:spTree>
    <p:extLst>
      <p:ext uri="{BB962C8B-B14F-4D97-AF65-F5344CB8AC3E}">
        <p14:creationId xmlns:p14="http://schemas.microsoft.com/office/powerpoint/2010/main" val="15184574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Text Box 4"/>
          <p:cNvSpPr txBox="1">
            <a:spLocks noChangeArrowheads="1"/>
          </p:cNvSpPr>
          <p:nvPr/>
        </p:nvSpPr>
        <p:spPr bwMode="auto">
          <a:xfrm>
            <a:off x="971550" y="1052736"/>
            <a:ext cx="1880643"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ALS data 2009</a:t>
            </a:r>
            <a:endParaRPr lang="en-US" altLang="de-DE" sz="2000" dirty="0">
              <a:solidFill>
                <a:srgbClr val="FF0000"/>
              </a:solidFill>
              <a:latin typeface="Arial" charset="0"/>
            </a:endParaRPr>
          </a:p>
        </p:txBody>
      </p:sp>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smtClean="0"/>
              <a:t>4. Data</a:t>
            </a:r>
            <a:endParaRPr lang="en-US" altLang="de-DE" dirty="0"/>
          </a:p>
        </p:txBody>
      </p:sp>
      <p:sp>
        <p:nvSpPr>
          <p:cNvPr id="6" name="Textfeld 5"/>
          <p:cNvSpPr txBox="1"/>
          <p:nvPr/>
        </p:nvSpPr>
        <p:spPr>
          <a:xfrm>
            <a:off x="978757" y="5514327"/>
            <a:ext cx="4961615" cy="584775"/>
          </a:xfrm>
          <a:prstGeom prst="rect">
            <a:avLst/>
          </a:prstGeom>
          <a:noFill/>
        </p:spPr>
        <p:txBody>
          <a:bodyPr wrap="none" rtlCol="0">
            <a:spAutoFit/>
          </a:bodyPr>
          <a:lstStyle/>
          <a:p>
            <a:r>
              <a:rPr lang="en-US" sz="1600" dirty="0"/>
              <a:t>y</a:t>
            </a:r>
            <a:r>
              <a:rPr lang="en-US" sz="1600" dirty="0" smtClean="0"/>
              <a:t>ellow points:	geodetic network, stable points</a:t>
            </a:r>
            <a:br>
              <a:rPr lang="en-US" sz="1600" dirty="0" smtClean="0"/>
            </a:br>
            <a:r>
              <a:rPr lang="en-US" sz="1600" dirty="0" smtClean="0"/>
              <a:t>white points:	geodetic network, moving points</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86" y="1484784"/>
            <a:ext cx="7219028" cy="3611804"/>
          </a:xfrm>
          <a:prstGeom prst="rect">
            <a:avLst/>
          </a:prstGeom>
        </p:spPr>
      </p:pic>
      <p:sp>
        <p:nvSpPr>
          <p:cNvPr id="7" name="Textfeld 6"/>
          <p:cNvSpPr txBox="1"/>
          <p:nvPr/>
        </p:nvSpPr>
        <p:spPr>
          <a:xfrm>
            <a:off x="5437200" y="5083300"/>
            <a:ext cx="2840842" cy="523220"/>
          </a:xfrm>
          <a:prstGeom prst="rect">
            <a:avLst/>
          </a:prstGeom>
          <a:noFill/>
        </p:spPr>
        <p:txBody>
          <a:bodyPr wrap="none" rtlCol="0">
            <a:spAutoFit/>
          </a:bodyPr>
          <a:lstStyle/>
          <a:p>
            <a:pPr algn="r"/>
            <a:r>
              <a:rPr lang="en-US" dirty="0" smtClean="0"/>
              <a:t>DSM, grid spacing: 1 m, 8.9.2009</a:t>
            </a:r>
            <a:br>
              <a:rPr lang="en-US" dirty="0" smtClean="0"/>
            </a:br>
            <a:r>
              <a:rPr lang="en-US" dirty="0" smtClean="0"/>
              <a:t>© TIRIS, Land Tirol</a:t>
            </a:r>
            <a:endParaRPr lang="en-US" dirty="0"/>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86" y="1484784"/>
            <a:ext cx="7219028" cy="3611804"/>
          </a:xfrm>
          <a:prstGeom prst="rect">
            <a:avLst/>
          </a:prstGeom>
        </p:spPr>
      </p:pic>
    </p:spTree>
    <p:extLst>
      <p:ext uri="{BB962C8B-B14F-4D97-AF65-F5344CB8AC3E}">
        <p14:creationId xmlns:p14="http://schemas.microsoft.com/office/powerpoint/2010/main" val="19916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5</a:t>
            </a:r>
            <a:r>
              <a:rPr lang="en-US" altLang="de-DE" dirty="0" smtClean="0"/>
              <a:t>. </a:t>
            </a:r>
            <a:r>
              <a:rPr lang="en-US" altLang="de-DE" dirty="0"/>
              <a:t>M</a:t>
            </a:r>
            <a:r>
              <a:rPr lang="en-US" altLang="de-DE" dirty="0" smtClean="0"/>
              <a:t>ethods</a:t>
            </a:r>
            <a:endParaRPr lang="en-US" altLang="de-DE" dirty="0"/>
          </a:p>
        </p:txBody>
      </p:sp>
      <p:sp>
        <p:nvSpPr>
          <p:cNvPr id="3" name="Text Box 4"/>
          <p:cNvSpPr txBox="1">
            <a:spLocks noChangeArrowheads="1"/>
          </p:cNvSpPr>
          <p:nvPr/>
        </p:nvSpPr>
        <p:spPr bwMode="auto">
          <a:xfrm>
            <a:off x="971550" y="1304925"/>
            <a:ext cx="3616696"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Measurement of flow velocity</a:t>
            </a:r>
            <a:endParaRPr lang="en-US" altLang="de-DE" sz="2000" dirty="0">
              <a:solidFill>
                <a:srgbClr val="FF0000"/>
              </a:solidFill>
              <a:latin typeface="Arial" charset="0"/>
            </a:endParaRPr>
          </a:p>
        </p:txBody>
      </p:sp>
      <p:sp>
        <p:nvSpPr>
          <p:cNvPr id="4" name="Text Box 5"/>
          <p:cNvSpPr txBox="1">
            <a:spLocks noChangeArrowheads="1"/>
          </p:cNvSpPr>
          <p:nvPr/>
        </p:nvSpPr>
        <p:spPr bwMode="auto">
          <a:xfrm>
            <a:off x="971550" y="1916113"/>
            <a:ext cx="8172450" cy="390876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itchFamily="18" charset="0"/>
              </a:defRPr>
            </a:lvl1pPr>
            <a:lvl2pPr marL="1265238" indent="-457200">
              <a:defRPr sz="2400">
                <a:solidFill>
                  <a:schemeClr val="tx1"/>
                </a:solidFill>
                <a:latin typeface="Times New Roman" pitchFamily="18" charset="0"/>
              </a:defRPr>
            </a:lvl2pPr>
            <a:lvl3pPr marL="1901825" indent="-457200">
              <a:defRPr sz="2400">
                <a:solidFill>
                  <a:schemeClr val="tx1"/>
                </a:solidFill>
                <a:latin typeface="Times New Roman" pitchFamily="18" charset="0"/>
              </a:defRPr>
            </a:lvl3pPr>
            <a:lvl4pPr marL="2538413" indent="-457200">
              <a:defRPr sz="2400">
                <a:solidFill>
                  <a:schemeClr val="tx1"/>
                </a:solidFill>
                <a:latin typeface="Times New Roman" pitchFamily="18" charset="0"/>
              </a:defRPr>
            </a:lvl4pPr>
            <a:lvl5pPr marL="3175000" indent="-457200">
              <a:defRPr sz="2400">
                <a:solidFill>
                  <a:schemeClr val="tx1"/>
                </a:solidFill>
                <a:latin typeface="Times New Roman" pitchFamily="18" charset="0"/>
              </a:defRPr>
            </a:lvl5pPr>
            <a:lvl6pPr marL="3632200" indent="-457200" fontAlgn="base">
              <a:spcBef>
                <a:spcPct val="0"/>
              </a:spcBef>
              <a:spcAft>
                <a:spcPct val="0"/>
              </a:spcAft>
              <a:defRPr sz="2400">
                <a:solidFill>
                  <a:schemeClr val="tx1"/>
                </a:solidFill>
                <a:latin typeface="Times New Roman" pitchFamily="18" charset="0"/>
              </a:defRPr>
            </a:lvl6pPr>
            <a:lvl7pPr marL="4089400" indent="-457200" fontAlgn="base">
              <a:spcBef>
                <a:spcPct val="0"/>
              </a:spcBef>
              <a:spcAft>
                <a:spcPct val="0"/>
              </a:spcAft>
              <a:defRPr sz="2400">
                <a:solidFill>
                  <a:schemeClr val="tx1"/>
                </a:solidFill>
                <a:latin typeface="Times New Roman" pitchFamily="18" charset="0"/>
              </a:defRPr>
            </a:lvl7pPr>
            <a:lvl8pPr marL="4546600" indent="-457200" fontAlgn="base">
              <a:spcBef>
                <a:spcPct val="0"/>
              </a:spcBef>
              <a:spcAft>
                <a:spcPct val="0"/>
              </a:spcAft>
              <a:defRPr sz="2400">
                <a:solidFill>
                  <a:schemeClr val="tx1"/>
                </a:solidFill>
                <a:latin typeface="Times New Roman" pitchFamily="18" charset="0"/>
              </a:defRPr>
            </a:lvl8pPr>
            <a:lvl9pPr marL="5003800" indent="-457200" fontAlgn="base">
              <a:spcBef>
                <a:spcPct val="0"/>
              </a:spcBef>
              <a:spcAft>
                <a:spcPct val="0"/>
              </a:spcAft>
              <a:defRPr sz="2400">
                <a:solidFill>
                  <a:schemeClr val="tx1"/>
                </a:solidFill>
                <a:latin typeface="Times New Roman" pitchFamily="18" charset="0"/>
              </a:defRPr>
            </a:lvl9pPr>
          </a:lstStyle>
          <a:p>
            <a:pPr>
              <a:spcBef>
                <a:spcPct val="50000"/>
              </a:spcBef>
              <a:buFont typeface="Wingdings 2" pitchFamily="18" charset="2"/>
              <a:buChar char="¡"/>
            </a:pPr>
            <a:r>
              <a:rPr lang="en-US" altLang="de-DE" sz="2000" dirty="0" err="1" smtClean="0">
                <a:latin typeface="Arial" charset="0"/>
                <a:sym typeface="Wingdings 2" pitchFamily="18" charset="2"/>
              </a:rPr>
              <a:t>Orthophoto</a:t>
            </a:r>
            <a:r>
              <a:rPr lang="en-US" altLang="de-DE" sz="2000" dirty="0" smtClean="0">
                <a:latin typeface="Arial" charset="0"/>
                <a:sym typeface="Wingdings 2" pitchFamily="18" charset="2"/>
              </a:rPr>
              <a:t>-based measurement</a:t>
            </a:r>
          </a:p>
          <a:p>
            <a:pPr marL="1150938" lvl="1" indent="-342900">
              <a:spcBef>
                <a:spcPct val="50000"/>
              </a:spcBef>
              <a:buFont typeface="Wingdings" panose="05000000000000000000" pitchFamily="2" charset="2"/>
              <a:buChar char="Ø"/>
            </a:pPr>
            <a:r>
              <a:rPr lang="en-US" altLang="de-DE" sz="1600" dirty="0" smtClean="0">
                <a:latin typeface="Arial" charset="0"/>
                <a:sym typeface="Wingdings 2" pitchFamily="18" charset="2"/>
              </a:rPr>
              <a:t>Metric data: </a:t>
            </a:r>
            <a:r>
              <a:rPr lang="en-US" altLang="de-DE" sz="1600" dirty="0" err="1" smtClean="0">
                <a:latin typeface="Arial" charset="0"/>
                <a:sym typeface="Wingdings 2" pitchFamily="18" charset="2"/>
              </a:rPr>
              <a:t>ImageStation</a:t>
            </a:r>
            <a:r>
              <a:rPr lang="en-US" altLang="de-DE" sz="1600" dirty="0" smtClean="0">
                <a:latin typeface="Arial" charset="0"/>
                <a:sym typeface="Wingdings 2" pitchFamily="18" charset="2"/>
              </a:rPr>
              <a:t> of Intergraph (</a:t>
            </a:r>
            <a:r>
              <a:rPr lang="en-US" altLang="de-DE" sz="1600" dirty="0" err="1">
                <a:latin typeface="Arial" charset="0"/>
                <a:sym typeface="Wingdings 2" pitchFamily="18" charset="2"/>
              </a:rPr>
              <a:t>o</a:t>
            </a:r>
            <a:r>
              <a:rPr lang="en-US" altLang="de-DE" sz="1600" dirty="0" err="1" smtClean="0">
                <a:latin typeface="Arial" charset="0"/>
                <a:sym typeface="Wingdings 2" pitchFamily="18" charset="2"/>
              </a:rPr>
              <a:t>rthophotos</a:t>
            </a:r>
            <a:r>
              <a:rPr lang="en-US" altLang="de-DE" sz="1600" dirty="0" smtClean="0">
                <a:latin typeface="Arial" charset="0"/>
                <a:sym typeface="Wingdings 2" pitchFamily="18" charset="2"/>
              </a:rPr>
              <a:t>, DTMs)</a:t>
            </a:r>
          </a:p>
          <a:p>
            <a:pPr marL="1150938" lvl="1" indent="-342900">
              <a:spcBef>
                <a:spcPct val="50000"/>
              </a:spcBef>
              <a:buFont typeface="Wingdings" panose="05000000000000000000" pitchFamily="2" charset="2"/>
              <a:buChar char="Ø"/>
            </a:pPr>
            <a:r>
              <a:rPr lang="en-US" altLang="de-DE" sz="1600" dirty="0" smtClean="0">
                <a:latin typeface="Arial" charset="0"/>
                <a:sym typeface="Wingdings 2" pitchFamily="18" charset="2"/>
              </a:rPr>
              <a:t>UAV-based data: </a:t>
            </a:r>
            <a:r>
              <a:rPr lang="en-US" altLang="de-DE" sz="1600" dirty="0" err="1" smtClean="0">
                <a:latin typeface="Arial" charset="0"/>
                <a:sym typeface="Wingdings 2" pitchFamily="18" charset="2"/>
              </a:rPr>
              <a:t>Agisoft</a:t>
            </a:r>
            <a:r>
              <a:rPr lang="en-US" altLang="de-DE" sz="1600" dirty="0" smtClean="0">
                <a:latin typeface="Arial" charset="0"/>
                <a:sym typeface="Wingdings 2" pitchFamily="18" charset="2"/>
              </a:rPr>
              <a:t> </a:t>
            </a:r>
            <a:r>
              <a:rPr lang="en-US" altLang="de-DE" sz="1600" dirty="0" err="1" smtClean="0">
                <a:latin typeface="Arial" charset="0"/>
                <a:sym typeface="Wingdings 2" pitchFamily="18" charset="2"/>
              </a:rPr>
              <a:t>PhotoScan</a:t>
            </a:r>
            <a:r>
              <a:rPr lang="en-US" altLang="de-DE" sz="1600" dirty="0" smtClean="0">
                <a:latin typeface="Arial" charset="0"/>
                <a:sym typeface="Wingdings 2" pitchFamily="18" charset="2"/>
              </a:rPr>
              <a:t> applying </a:t>
            </a:r>
            <a:r>
              <a:rPr lang="en-US" altLang="de-DE" sz="1600" dirty="0" err="1" smtClean="0">
                <a:latin typeface="Arial" charset="0"/>
                <a:sym typeface="Wingdings 2" pitchFamily="18" charset="2"/>
              </a:rPr>
              <a:t>SfM</a:t>
            </a:r>
            <a:r>
              <a:rPr lang="en-US" altLang="de-DE" sz="1600" dirty="0" smtClean="0">
                <a:latin typeface="Arial" charset="0"/>
                <a:sym typeface="Wingdings 2" pitchFamily="18" charset="2"/>
              </a:rPr>
              <a:t> (</a:t>
            </a:r>
            <a:r>
              <a:rPr lang="en-US" altLang="de-DE" sz="1600" dirty="0" err="1" smtClean="0">
                <a:latin typeface="Arial" charset="0"/>
                <a:sym typeface="Wingdings 2" pitchFamily="18" charset="2"/>
              </a:rPr>
              <a:t>orthophotos</a:t>
            </a:r>
            <a:r>
              <a:rPr lang="en-US" altLang="de-DE" sz="1600" dirty="0" smtClean="0">
                <a:latin typeface="Arial" charset="0"/>
                <a:sym typeface="Wingdings 2" pitchFamily="18" charset="2"/>
              </a:rPr>
              <a:t>, DTMs) </a:t>
            </a:r>
          </a:p>
          <a:p>
            <a:pPr marL="1150938" lvl="1" indent="-342900">
              <a:spcBef>
                <a:spcPct val="50000"/>
              </a:spcBef>
              <a:buFont typeface="Wingdings" panose="05000000000000000000" pitchFamily="2" charset="2"/>
              <a:buChar char="Ø"/>
            </a:pPr>
            <a:r>
              <a:rPr lang="en-US" altLang="de-DE" sz="1600" dirty="0" smtClean="0">
                <a:latin typeface="Arial" charset="0"/>
                <a:sym typeface="Wingdings 2" pitchFamily="18" charset="2"/>
              </a:rPr>
              <a:t>Image matching (normalized cross-correlation coefficient)</a:t>
            </a:r>
          </a:p>
          <a:p>
            <a:pPr marL="1150938" lvl="1" indent="-342900">
              <a:spcBef>
                <a:spcPct val="50000"/>
              </a:spcBef>
              <a:buFont typeface="Wingdings" panose="05000000000000000000" pitchFamily="2" charset="2"/>
              <a:buChar char="Ø"/>
            </a:pPr>
            <a:r>
              <a:rPr lang="en-US" altLang="de-DE" sz="1600" dirty="0" err="1" smtClean="0">
                <a:latin typeface="Arial" charset="0"/>
                <a:sym typeface="Wingdings 2" pitchFamily="18" charset="2"/>
              </a:rPr>
              <a:t>Matlab</a:t>
            </a:r>
            <a:r>
              <a:rPr lang="en-US" altLang="de-DE" sz="1600" dirty="0" smtClean="0">
                <a:latin typeface="Arial" charset="0"/>
                <a:sym typeface="Wingdings 2" pitchFamily="18" charset="2"/>
              </a:rPr>
              <a:t>-based toolbox</a:t>
            </a:r>
          </a:p>
          <a:p>
            <a:pPr>
              <a:spcBef>
                <a:spcPct val="50000"/>
              </a:spcBef>
              <a:buFont typeface="Wingdings 2" pitchFamily="18" charset="2"/>
              <a:buChar char="¡"/>
            </a:pPr>
            <a:r>
              <a:rPr lang="en-US" altLang="de-DE" sz="2000" dirty="0" smtClean="0">
                <a:latin typeface="Arial" charset="0"/>
                <a:sym typeface="Wingdings 2" pitchFamily="18" charset="2"/>
              </a:rPr>
              <a:t>DTM-based measurement</a:t>
            </a:r>
          </a:p>
          <a:p>
            <a:pPr lvl="1">
              <a:spcBef>
                <a:spcPct val="50000"/>
              </a:spcBef>
              <a:buFont typeface="Wingdings" panose="05000000000000000000" pitchFamily="2" charset="2"/>
              <a:buChar char="Ø"/>
            </a:pPr>
            <a:r>
              <a:rPr lang="en-US" altLang="de-DE" sz="1600" dirty="0" smtClean="0">
                <a:latin typeface="Arial" charset="0"/>
                <a:sym typeface="Wingdings 2" pitchFamily="18" charset="2"/>
              </a:rPr>
              <a:t>Height </a:t>
            </a:r>
            <a:r>
              <a:rPr lang="en-US" altLang="de-DE" sz="1600" dirty="0">
                <a:latin typeface="Arial" charset="0"/>
                <a:sym typeface="Wingdings 2" pitchFamily="18" charset="2"/>
              </a:rPr>
              <a:t>field matching (normalized cross-correlation coefficient</a:t>
            </a:r>
            <a:r>
              <a:rPr lang="en-US" altLang="de-DE" sz="1600" dirty="0" smtClean="0">
                <a:latin typeface="Arial" charset="0"/>
                <a:sym typeface="Wingdings 2" pitchFamily="18" charset="2"/>
              </a:rPr>
              <a:t>)</a:t>
            </a:r>
          </a:p>
          <a:p>
            <a:pPr>
              <a:spcBef>
                <a:spcPct val="50000"/>
              </a:spcBef>
              <a:buFont typeface="Wingdings 2" pitchFamily="18" charset="2"/>
              <a:buChar char="¡"/>
            </a:pPr>
            <a:r>
              <a:rPr lang="en-US" altLang="de-DE" sz="2000" dirty="0" smtClean="0">
                <a:latin typeface="Arial" charset="0"/>
                <a:sym typeface="Wingdings 2" pitchFamily="18" charset="2"/>
              </a:rPr>
              <a:t>Velocity graph</a:t>
            </a:r>
            <a:endParaRPr lang="en-US" altLang="de-DE" sz="2000" dirty="0">
              <a:latin typeface="Arial" charset="0"/>
              <a:sym typeface="Wingdings 2" pitchFamily="18" charset="2"/>
            </a:endParaRPr>
          </a:p>
          <a:p>
            <a:pPr lvl="1">
              <a:spcBef>
                <a:spcPct val="50000"/>
              </a:spcBef>
              <a:buFont typeface="Wingdings" panose="05000000000000000000" pitchFamily="2" charset="2"/>
              <a:buChar char="Ø"/>
            </a:pPr>
            <a:r>
              <a:rPr lang="en-US" altLang="de-DE" sz="1600" dirty="0" smtClean="0">
                <a:latin typeface="Arial" charset="0"/>
                <a:sym typeface="Wingdings 2" pitchFamily="18" charset="2"/>
              </a:rPr>
              <a:t>Absolute/relative flow velocity</a:t>
            </a:r>
            <a:endParaRPr lang="en-US" altLang="de-DE" sz="1600" dirty="0">
              <a:latin typeface="Arial" charset="0"/>
              <a:sym typeface="Wingdings 2" pitchFamily="18" charset="2"/>
            </a:endParaRPr>
          </a:p>
          <a:p>
            <a:pPr lvl="1">
              <a:spcBef>
                <a:spcPct val="50000"/>
              </a:spcBef>
              <a:buFont typeface="Wingdings" panose="05000000000000000000" pitchFamily="2" charset="2"/>
              <a:buChar char="Ø"/>
            </a:pPr>
            <a:endParaRPr lang="en-US" altLang="de-DE" sz="1600" dirty="0">
              <a:latin typeface="Arial" charset="0"/>
              <a:sym typeface="Wingdings 2" pitchFamily="18" charset="2"/>
            </a:endParaRPr>
          </a:p>
        </p:txBody>
      </p:sp>
    </p:spTree>
    <p:extLst>
      <p:ext uri="{BB962C8B-B14F-4D97-AF65-F5344CB8AC3E}">
        <p14:creationId xmlns:p14="http://schemas.microsoft.com/office/powerpoint/2010/main" val="110834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6</a:t>
            </a:r>
            <a:r>
              <a:rPr lang="en-US" altLang="de-DE" dirty="0" smtClean="0"/>
              <a:t>. Results</a:t>
            </a:r>
            <a:endParaRPr lang="en-US" altLang="de-DE" dirty="0"/>
          </a:p>
        </p:txBody>
      </p:sp>
      <p:sp>
        <p:nvSpPr>
          <p:cNvPr id="3" name="Text Box 4"/>
          <p:cNvSpPr txBox="1">
            <a:spLocks noChangeArrowheads="1"/>
          </p:cNvSpPr>
          <p:nvPr/>
        </p:nvSpPr>
        <p:spPr bwMode="auto">
          <a:xfrm>
            <a:off x="971550" y="1052736"/>
            <a:ext cx="2606804"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Horizontal movement</a:t>
            </a:r>
            <a:endParaRPr lang="en-US" altLang="de-DE" sz="2000" dirty="0">
              <a:solidFill>
                <a:srgbClr val="FF0000"/>
              </a:solidFill>
              <a:latin typeface="Arial"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108736311"/>
              </p:ext>
            </p:extLst>
          </p:nvPr>
        </p:nvGraphicFramePr>
        <p:xfrm>
          <a:off x="468313" y="1487211"/>
          <a:ext cx="8424167" cy="4572000"/>
        </p:xfrm>
        <a:graphic>
          <a:graphicData uri="http://schemas.openxmlformats.org/drawingml/2006/table">
            <a:tbl>
              <a:tblPr firstRow="1" bandRow="1">
                <a:tableStyleId>{5C22544A-7EE6-4342-B048-85BDC9FD1C3A}</a:tableStyleId>
              </a:tblPr>
              <a:tblGrid>
                <a:gridCol w="1454607"/>
                <a:gridCol w="1424944"/>
                <a:gridCol w="2016224"/>
                <a:gridCol w="2016224"/>
                <a:gridCol w="1512168"/>
              </a:tblGrid>
              <a:tr h="352840">
                <a:tc>
                  <a:txBody>
                    <a:bodyPr/>
                    <a:lstStyle/>
                    <a:p>
                      <a:pPr algn="ctr"/>
                      <a:r>
                        <a:rPr lang="en-US" sz="1200" dirty="0" smtClean="0"/>
                        <a:t>Time</a:t>
                      </a:r>
                      <a:r>
                        <a:rPr lang="en-US" sz="1200" baseline="0" dirty="0" smtClean="0"/>
                        <a:t> interval</a:t>
                      </a:r>
                      <a:endParaRPr lang="en-US" sz="1200" dirty="0"/>
                    </a:p>
                  </a:txBody>
                  <a:tcPr anchor="ctr"/>
                </a:tc>
                <a:tc>
                  <a:txBody>
                    <a:bodyPr/>
                    <a:lstStyle/>
                    <a:p>
                      <a:pPr algn="ctr"/>
                      <a:r>
                        <a:rPr lang="en-US" sz="1200" dirty="0" smtClean="0"/>
                        <a:t>Number of years</a:t>
                      </a:r>
                      <a:endParaRPr lang="en-US" sz="1200" dirty="0"/>
                    </a:p>
                  </a:txBody>
                  <a:tcPr anchor="ctr"/>
                </a:tc>
                <a:tc>
                  <a:txBody>
                    <a:bodyPr/>
                    <a:lstStyle/>
                    <a:p>
                      <a:pPr algn="ctr"/>
                      <a:r>
                        <a:rPr lang="en-US" sz="1200" dirty="0" smtClean="0"/>
                        <a:t>Precision</a:t>
                      </a:r>
                      <a:r>
                        <a:rPr lang="en-US" sz="1200" baseline="30000" dirty="0" smtClean="0"/>
                        <a:t>+</a:t>
                      </a:r>
                      <a:r>
                        <a:rPr lang="en-US" sz="1200" baseline="0" dirty="0" smtClean="0"/>
                        <a:t> of velocity data (cm/year)</a:t>
                      </a:r>
                      <a:endParaRPr lang="en-US" sz="1200" dirty="0"/>
                    </a:p>
                  </a:txBody>
                  <a:tcPr anchor="ctr"/>
                </a:tc>
                <a:tc>
                  <a:txBody>
                    <a:bodyPr/>
                    <a:lstStyle/>
                    <a:p>
                      <a:pPr algn="ctr"/>
                      <a:r>
                        <a:rPr lang="en-US" sz="1200" dirty="0" smtClean="0"/>
                        <a:t>Maximum flow velocity (cm/year)</a:t>
                      </a:r>
                      <a:endParaRPr lang="en-US" sz="1200" baseline="30000" dirty="0"/>
                    </a:p>
                  </a:txBody>
                  <a:tcPr anchor="ctr"/>
                </a:tc>
                <a:tc>
                  <a:txBody>
                    <a:bodyPr/>
                    <a:lstStyle/>
                    <a:p>
                      <a:pPr algn="ctr"/>
                      <a:r>
                        <a:rPr lang="en-US" sz="1200" dirty="0" smtClean="0"/>
                        <a:t>Mapping area</a:t>
                      </a:r>
                      <a:r>
                        <a:rPr lang="en-US" sz="1200" baseline="0" dirty="0" smtClean="0"/>
                        <a:t> (coverage)</a:t>
                      </a:r>
                      <a:endParaRPr lang="en-US" sz="1200" dirty="0"/>
                    </a:p>
                  </a:txBody>
                  <a:tcPr anchor="ctr"/>
                </a:tc>
              </a:tr>
              <a:tr h="264427">
                <a:tc>
                  <a:txBody>
                    <a:bodyPr/>
                    <a:lstStyle/>
                    <a:p>
                      <a:pPr algn="ctr"/>
                      <a:r>
                        <a:rPr lang="en-US" sz="1200" dirty="0" smtClean="0"/>
                        <a:t>1954 - 1969</a:t>
                      </a:r>
                      <a:endParaRPr lang="en-US" sz="1200" dirty="0"/>
                    </a:p>
                  </a:txBody>
                  <a:tcPr anchor="ctr"/>
                </a:tc>
                <a:tc>
                  <a:txBody>
                    <a:bodyPr/>
                    <a:lstStyle/>
                    <a:p>
                      <a:pPr algn="ctr"/>
                      <a:r>
                        <a:rPr lang="en-US" sz="1200" dirty="0" smtClean="0"/>
                        <a:t>15.014</a:t>
                      </a:r>
                      <a:endParaRPr lang="en-US" sz="1200" dirty="0"/>
                    </a:p>
                  </a:txBody>
                  <a:tcPr anchor="ctr"/>
                </a:tc>
                <a:tc>
                  <a:txBody>
                    <a:bodyPr/>
                    <a:lstStyle/>
                    <a:p>
                      <a:pPr algn="ctr"/>
                      <a:r>
                        <a:rPr lang="en-US" sz="1200" dirty="0" smtClean="0">
                          <a:sym typeface="Symbol"/>
                        </a:rPr>
                        <a:t>1.9</a:t>
                      </a:r>
                      <a:endParaRPr lang="en-US" sz="1200" dirty="0"/>
                    </a:p>
                  </a:txBody>
                  <a:tcPr anchor="ctr"/>
                </a:tc>
                <a:tc>
                  <a:txBody>
                    <a:bodyPr/>
                    <a:lstStyle/>
                    <a:p>
                      <a:pPr algn="ctr"/>
                      <a:r>
                        <a:rPr lang="en-US" sz="1200" dirty="0" smtClean="0"/>
                        <a:t>59.5</a:t>
                      </a:r>
                      <a:endParaRPr lang="en-US" sz="1200" dirty="0"/>
                    </a:p>
                  </a:txBody>
                  <a:tcPr anchor="ctr"/>
                </a:tc>
                <a:tc>
                  <a:txBody>
                    <a:bodyPr/>
                    <a:lstStyle/>
                    <a:p>
                      <a:pPr algn="ctr"/>
                      <a:r>
                        <a:rPr lang="en-US" sz="1200" dirty="0" smtClean="0"/>
                        <a:t>C1</a:t>
                      </a:r>
                      <a:r>
                        <a:rPr lang="en-US" sz="1200" baseline="0" dirty="0" smtClean="0"/>
                        <a:t> (few points)</a:t>
                      </a:r>
                      <a:endParaRPr lang="en-US" sz="1200" dirty="0"/>
                    </a:p>
                  </a:txBody>
                  <a:tcPr anchor="ctr"/>
                </a:tc>
              </a:tr>
              <a:tr h="264427">
                <a:tc>
                  <a:txBody>
                    <a:bodyPr/>
                    <a:lstStyle/>
                    <a:p>
                      <a:pPr algn="ctr"/>
                      <a:r>
                        <a:rPr lang="en-US" sz="1200" dirty="0" smtClean="0"/>
                        <a:t>1969 - 1974</a:t>
                      </a:r>
                      <a:endParaRPr lang="en-US" sz="1200" dirty="0"/>
                    </a:p>
                  </a:txBody>
                  <a:tcPr anchor="ctr"/>
                </a:tc>
                <a:tc>
                  <a:txBody>
                    <a:bodyPr/>
                    <a:lstStyle/>
                    <a:p>
                      <a:pPr algn="ctr"/>
                      <a:r>
                        <a:rPr lang="en-US" sz="1200" dirty="0" smtClean="0"/>
                        <a:t>4.936</a:t>
                      </a:r>
                      <a:endParaRPr lang="en-US" sz="1200" dirty="0"/>
                    </a:p>
                  </a:txBody>
                  <a:tcPr anchor="ctr"/>
                </a:tc>
                <a:tc>
                  <a:txBody>
                    <a:bodyPr/>
                    <a:lstStyle/>
                    <a:p>
                      <a:pPr algn="ctr"/>
                      <a:r>
                        <a:rPr lang="en-US" sz="1200" dirty="0" smtClean="0">
                          <a:sym typeface="Symbol"/>
                        </a:rPr>
                        <a:t>4.5</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38.0</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C1</a:t>
                      </a:r>
                    </a:p>
                  </a:txBody>
                  <a:tcPr anchor="ctr"/>
                </a:tc>
              </a:tr>
              <a:tr h="264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1974 - 1981</a:t>
                      </a:r>
                    </a:p>
                  </a:txBody>
                  <a:tcPr anchor="ctr"/>
                </a:tc>
                <a:tc>
                  <a:txBody>
                    <a:bodyPr/>
                    <a:lstStyle/>
                    <a:p>
                      <a:pPr algn="ctr"/>
                      <a:r>
                        <a:rPr lang="en-US" sz="1200" dirty="0" smtClean="0"/>
                        <a:t>7.091</a:t>
                      </a:r>
                      <a:endParaRPr lang="en-US" sz="1200" dirty="0"/>
                    </a:p>
                  </a:txBody>
                  <a:tcPr anchor="ctr"/>
                </a:tc>
                <a:tc>
                  <a:txBody>
                    <a:bodyPr/>
                    <a:lstStyle/>
                    <a:p>
                      <a:pPr algn="ctr"/>
                      <a:r>
                        <a:rPr lang="en-US" sz="1200" dirty="0" smtClean="0">
                          <a:sym typeface="Symbol"/>
                        </a:rPr>
                        <a:t>3.0</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27.9</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C1</a:t>
                      </a:r>
                    </a:p>
                  </a:txBody>
                  <a:tcPr anchor="ctr"/>
                </a:tc>
              </a:tr>
              <a:tr h="2644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1981 - 1992</a:t>
                      </a:r>
                      <a:endParaRPr lang="en-US" sz="1200" dirty="0"/>
                    </a:p>
                  </a:txBody>
                  <a:tcPr anchor="ctr"/>
                </a:tc>
                <a:tc>
                  <a:txBody>
                    <a:bodyPr/>
                    <a:lstStyle/>
                    <a:p>
                      <a:pPr algn="ctr"/>
                      <a:r>
                        <a:rPr lang="en-US" sz="1200" dirty="0" smtClean="0"/>
                        <a:t>10.943</a:t>
                      </a:r>
                      <a:endParaRPr lang="en-US" sz="1200" dirty="0"/>
                    </a:p>
                  </a:txBody>
                  <a:tcPr anchor="ctr"/>
                </a:tc>
                <a:tc>
                  <a:txBody>
                    <a:bodyPr/>
                    <a:lstStyle/>
                    <a:p>
                      <a:pPr algn="ctr"/>
                      <a:r>
                        <a:rPr lang="en-US" sz="1200" dirty="0" smtClean="0">
                          <a:sym typeface="Symbol"/>
                        </a:rPr>
                        <a:t>2.2</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35.6</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C1</a:t>
                      </a:r>
                    </a:p>
                  </a:txBody>
                  <a:tcPr anchor="ctr"/>
                </a:tc>
              </a:tr>
              <a:tr h="264427">
                <a:tc>
                  <a:txBody>
                    <a:bodyPr/>
                    <a:lstStyle/>
                    <a:p>
                      <a:pPr algn="ctr"/>
                      <a:r>
                        <a:rPr lang="en-US" sz="1200" dirty="0" smtClean="0"/>
                        <a:t>1992 - 2002</a:t>
                      </a:r>
                      <a:endParaRPr lang="en-US" sz="1200" dirty="0"/>
                    </a:p>
                  </a:txBody>
                  <a:tcPr anchor="ctr"/>
                </a:tc>
                <a:tc>
                  <a:txBody>
                    <a:bodyPr/>
                    <a:lstStyle/>
                    <a:p>
                      <a:pPr algn="ctr"/>
                      <a:r>
                        <a:rPr lang="en-US" sz="1200" dirty="0" smtClean="0"/>
                        <a:t>9.999</a:t>
                      </a:r>
                      <a:endParaRPr lang="en-US" sz="1200" dirty="0"/>
                    </a:p>
                  </a:txBody>
                  <a:tcPr anchor="ctr"/>
                </a:tc>
                <a:tc>
                  <a:txBody>
                    <a:bodyPr/>
                    <a:lstStyle/>
                    <a:p>
                      <a:pPr algn="ctr"/>
                      <a:r>
                        <a:rPr lang="en-US" sz="1200" dirty="0" smtClean="0">
                          <a:sym typeface="Symbol"/>
                        </a:rPr>
                        <a:t>2.2</a:t>
                      </a:r>
                      <a:endParaRPr lang="en-US" sz="1200" dirty="0"/>
                    </a:p>
                  </a:txBody>
                  <a:tcPr anchor="ctr"/>
                </a:tc>
                <a:tc>
                  <a:txBody>
                    <a:bodyPr/>
                    <a:lstStyle/>
                    <a:p>
                      <a:pPr algn="ctr"/>
                      <a:r>
                        <a:rPr lang="en-US" sz="1200" dirty="0" smtClean="0"/>
                        <a:t>101.7</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C1</a:t>
                      </a:r>
                    </a:p>
                  </a:txBody>
                  <a:tcPr anchor="ctr"/>
                </a:tc>
              </a:tr>
              <a:tr h="264427">
                <a:tc>
                  <a:txBody>
                    <a:bodyPr/>
                    <a:lstStyle/>
                    <a:p>
                      <a:pPr algn="ctr"/>
                      <a:r>
                        <a:rPr lang="en-US" sz="1200" dirty="0" smtClean="0"/>
                        <a:t>2002 - 2006</a:t>
                      </a:r>
                      <a:endParaRPr lang="en-US" sz="1200" dirty="0"/>
                    </a:p>
                  </a:txBody>
                  <a:tcPr anchor="ctr"/>
                </a:tc>
                <a:tc>
                  <a:txBody>
                    <a:bodyPr/>
                    <a:lstStyle/>
                    <a:p>
                      <a:pPr algn="ctr"/>
                      <a:r>
                        <a:rPr lang="en-US" sz="1200" dirty="0" smtClean="0"/>
                        <a:t>4.008</a:t>
                      </a:r>
                      <a:endParaRPr lang="en-US" sz="1200" dirty="0"/>
                    </a:p>
                  </a:txBody>
                  <a:tcPr anchor="ctr"/>
                </a:tc>
                <a:tc>
                  <a:txBody>
                    <a:bodyPr/>
                    <a:lstStyle/>
                    <a:p>
                      <a:pPr algn="ctr"/>
                      <a:r>
                        <a:rPr lang="en-US" sz="1200" dirty="0" smtClean="0">
                          <a:sym typeface="Symbol"/>
                        </a:rPr>
                        <a:t>2.3</a:t>
                      </a:r>
                      <a:endParaRPr lang="en-US" sz="1200" dirty="0"/>
                    </a:p>
                  </a:txBody>
                  <a:tcPr anchor="ctr"/>
                </a:tc>
                <a:tc>
                  <a:txBody>
                    <a:bodyPr/>
                    <a:lstStyle/>
                    <a:p>
                      <a:pPr algn="ctr"/>
                      <a:r>
                        <a:rPr lang="en-US" sz="1200" dirty="0" smtClean="0"/>
                        <a:t>119.6</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C1</a:t>
                      </a:r>
                    </a:p>
                  </a:txBody>
                  <a:tcPr anchor="ctr"/>
                </a:tc>
              </a:tr>
              <a:tr h="264427">
                <a:tc>
                  <a:txBody>
                    <a:bodyPr/>
                    <a:lstStyle/>
                    <a:p>
                      <a:pPr algn="ctr"/>
                      <a:r>
                        <a:rPr lang="en-US" sz="1200" dirty="0" smtClean="0"/>
                        <a:t>2006 - 2009</a:t>
                      </a:r>
                      <a:endParaRPr lang="en-US" sz="1200" dirty="0"/>
                    </a:p>
                  </a:txBody>
                  <a:tcPr anchor="ctr"/>
                </a:tc>
                <a:tc>
                  <a:txBody>
                    <a:bodyPr/>
                    <a:lstStyle/>
                    <a:p>
                      <a:pPr algn="ctr"/>
                      <a:r>
                        <a:rPr lang="en-US" sz="1200" dirty="0" smtClean="0"/>
                        <a:t>2.965</a:t>
                      </a:r>
                      <a:endParaRPr lang="en-US" sz="1200" dirty="0"/>
                    </a:p>
                  </a:txBody>
                  <a:tcPr anchor="ctr"/>
                </a:tc>
                <a:tc>
                  <a:txBody>
                    <a:bodyPr/>
                    <a:lstStyle/>
                    <a:p>
                      <a:pPr algn="ctr"/>
                      <a:r>
                        <a:rPr lang="en-US" sz="1200" dirty="0" smtClean="0">
                          <a:sym typeface="Symbol"/>
                        </a:rPr>
                        <a:t>2.9</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106.4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C1</a:t>
                      </a:r>
                    </a:p>
                  </a:txBody>
                  <a:tcPr anchor="ctr"/>
                </a:tc>
              </a:tr>
              <a:tr h="264427">
                <a:tc>
                  <a:txBody>
                    <a:bodyPr/>
                    <a:lstStyle/>
                    <a:p>
                      <a:pPr algn="ctr"/>
                      <a:r>
                        <a:rPr lang="en-US" sz="1200" dirty="0" smtClean="0"/>
                        <a:t>2009 - 2012</a:t>
                      </a:r>
                      <a:endParaRPr lang="en-US" sz="1200" dirty="0"/>
                    </a:p>
                  </a:txBody>
                  <a:tcPr anchor="ctr"/>
                </a:tc>
                <a:tc>
                  <a:txBody>
                    <a:bodyPr/>
                    <a:lstStyle/>
                    <a:p>
                      <a:pPr algn="ctr"/>
                      <a:r>
                        <a:rPr lang="en-US" sz="1200" dirty="0" smtClean="0"/>
                        <a:t>2.971</a:t>
                      </a:r>
                      <a:endParaRPr lang="en-US" sz="1200" dirty="0"/>
                    </a:p>
                  </a:txBody>
                  <a:tcPr anchor="ctr"/>
                </a:tc>
                <a:tc>
                  <a:txBody>
                    <a:bodyPr/>
                    <a:lstStyle/>
                    <a:p>
                      <a:pPr algn="ctr"/>
                      <a:r>
                        <a:rPr lang="en-US" sz="1200" dirty="0" smtClean="0">
                          <a:sym typeface="Symbol"/>
                        </a:rPr>
                        <a:t>3.1</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199.0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C1</a:t>
                      </a:r>
                    </a:p>
                  </a:txBody>
                  <a:tcPr anchor="ctr"/>
                </a:tc>
              </a:tr>
              <a:tr h="264427">
                <a:tc>
                  <a:txBody>
                    <a:bodyPr/>
                    <a:lstStyle/>
                    <a:p>
                      <a:pPr algn="ctr"/>
                      <a:r>
                        <a:rPr lang="en-US" sz="1200" dirty="0" smtClean="0"/>
                        <a:t>2012 - 2015</a:t>
                      </a:r>
                      <a:endParaRPr lang="en-US" sz="1200" dirty="0"/>
                    </a:p>
                  </a:txBody>
                  <a:tcPr anchor="ctr"/>
                </a:tc>
                <a:tc>
                  <a:txBody>
                    <a:bodyPr/>
                    <a:lstStyle/>
                    <a:p>
                      <a:pPr algn="ctr"/>
                      <a:r>
                        <a:rPr lang="en-US" sz="1200" dirty="0" smtClean="0"/>
                        <a:t>2.998</a:t>
                      </a:r>
                      <a:endParaRPr lang="en-US" sz="1200" dirty="0"/>
                    </a:p>
                  </a:txBody>
                  <a:tcPr anchor="ctr"/>
                </a:tc>
                <a:tc>
                  <a:txBody>
                    <a:bodyPr/>
                    <a:lstStyle/>
                    <a:p>
                      <a:pPr algn="ctr"/>
                      <a:r>
                        <a:rPr lang="en-US" sz="1200" dirty="0" smtClean="0">
                          <a:sym typeface="Symbol"/>
                        </a:rPr>
                        <a:t>3.2</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353.3</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C1</a:t>
                      </a:r>
                    </a:p>
                  </a:txBody>
                  <a:tcPr anchor="ctr"/>
                </a:tc>
              </a:tr>
              <a:tr h="264427">
                <a:tc>
                  <a:txBody>
                    <a:bodyPr/>
                    <a:lstStyle/>
                    <a:p>
                      <a:pPr algn="ctr"/>
                      <a:r>
                        <a:rPr lang="en-US" sz="1200" dirty="0" smtClean="0"/>
                        <a:t>2015 - 2016</a:t>
                      </a:r>
                      <a:endParaRPr lang="en-US" sz="1200" dirty="0"/>
                    </a:p>
                  </a:txBody>
                  <a:tcPr anchor="ctr"/>
                </a:tc>
                <a:tc>
                  <a:txBody>
                    <a:bodyPr/>
                    <a:lstStyle/>
                    <a:p>
                      <a:pPr algn="ctr"/>
                      <a:r>
                        <a:rPr lang="en-US" sz="1200" dirty="0" smtClean="0"/>
                        <a:t>0.912</a:t>
                      </a:r>
                      <a:endParaRPr lang="en-US" sz="1200" dirty="0"/>
                    </a:p>
                  </a:txBody>
                  <a:tcPr anchor="ctr"/>
                </a:tc>
                <a:tc>
                  <a:txBody>
                    <a:bodyPr/>
                    <a:lstStyle/>
                    <a:p>
                      <a:pPr algn="ctr"/>
                      <a:r>
                        <a:rPr lang="en-US" sz="1200" dirty="0" smtClean="0">
                          <a:sym typeface="Symbol"/>
                        </a:rPr>
                        <a:t>6.2 (west),</a:t>
                      </a:r>
                      <a:r>
                        <a:rPr lang="en-US" sz="1200" baseline="0" dirty="0" smtClean="0">
                          <a:sym typeface="Symbol"/>
                        </a:rPr>
                        <a:t> </a:t>
                      </a:r>
                      <a:r>
                        <a:rPr lang="en-US" sz="1200" dirty="0" smtClean="0">
                          <a:sym typeface="Symbol"/>
                        </a:rPr>
                        <a:t>12.0 </a:t>
                      </a:r>
                      <a:r>
                        <a:rPr lang="en-US" sz="1200" baseline="0" dirty="0" smtClean="0">
                          <a:sym typeface="Symbol"/>
                        </a:rPr>
                        <a:t>(east</a:t>
                      </a:r>
                      <a:r>
                        <a:rPr lang="en-US" sz="1200" baseline="30000" dirty="0" smtClean="0"/>
                        <a:t>#</a:t>
                      </a:r>
                      <a:r>
                        <a:rPr lang="en-US" sz="1200" baseline="0" dirty="0" smtClean="0">
                          <a:sym typeface="Symbol"/>
                        </a:rPr>
                        <a:t>)</a:t>
                      </a:r>
                      <a:r>
                        <a:rPr lang="en-US" sz="1200" dirty="0" smtClean="0">
                          <a:sym typeface="Symbol"/>
                        </a:rPr>
                        <a:t> </a:t>
                      </a:r>
                      <a:endParaRPr lang="en-US" sz="1200" dirty="0"/>
                    </a:p>
                  </a:txBody>
                  <a:tcPr anchor="ctr"/>
                </a:tc>
                <a:tc>
                  <a:txBody>
                    <a:bodyPr/>
                    <a:lstStyle/>
                    <a:p>
                      <a:pPr algn="ctr"/>
                      <a:r>
                        <a:rPr lang="en-US" sz="1200" dirty="0" smtClean="0"/>
                        <a:t>355.6 (west), 282.9 (east</a:t>
                      </a:r>
                      <a:r>
                        <a:rPr lang="en-US" sz="1200" baseline="30000" dirty="0" smtClean="0"/>
                        <a:t>#</a:t>
                      </a:r>
                      <a:r>
                        <a:rPr lang="en-US" sz="1200" dirty="0" smtClean="0"/>
                        <a:t>)</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C2</a:t>
                      </a:r>
                      <a:r>
                        <a:rPr lang="en-US" sz="1200" baseline="0" dirty="0" smtClean="0"/>
                        <a:t> (2 parts)</a:t>
                      </a:r>
                      <a:endParaRPr lang="en-US" sz="1200" dirty="0" smtClean="0"/>
                    </a:p>
                  </a:txBody>
                  <a:tcPr anchor="ctr"/>
                </a:tc>
              </a:tr>
              <a:tr h="264427">
                <a:tc>
                  <a:txBody>
                    <a:bodyPr/>
                    <a:lstStyle/>
                    <a:p>
                      <a:pPr algn="ctr"/>
                      <a:r>
                        <a:rPr lang="en-US" sz="1200" dirty="0" smtClean="0"/>
                        <a:t>2016</a:t>
                      </a:r>
                      <a:r>
                        <a:rPr lang="en-US" sz="1200" baseline="0" dirty="0" smtClean="0"/>
                        <a:t> -</a:t>
                      </a:r>
                      <a:r>
                        <a:rPr lang="en-US" sz="1200" dirty="0" smtClean="0"/>
                        <a:t> 2017</a:t>
                      </a:r>
                      <a:endParaRPr lang="en-US" sz="1200" dirty="0"/>
                    </a:p>
                  </a:txBody>
                  <a:tcPr anchor="ctr"/>
                </a:tc>
                <a:tc>
                  <a:txBody>
                    <a:bodyPr/>
                    <a:lstStyle/>
                    <a:p>
                      <a:pPr algn="ctr"/>
                      <a:r>
                        <a:rPr lang="en-US" sz="1200" dirty="0" smtClean="0"/>
                        <a:t>1.073</a:t>
                      </a:r>
                      <a:endParaRPr lang="en-US" sz="1200" dirty="0"/>
                    </a:p>
                  </a:txBody>
                  <a:tcPr anchor="ctr"/>
                </a:tc>
                <a:tc>
                  <a:txBody>
                    <a:bodyPr/>
                    <a:lstStyle/>
                    <a:p>
                      <a:pPr algn="ctr"/>
                      <a:r>
                        <a:rPr lang="en-US" sz="1200" dirty="0" smtClean="0">
                          <a:sym typeface="Symbol"/>
                        </a:rPr>
                        <a:t>5.0 (west)</a:t>
                      </a:r>
                      <a:endParaRPr lang="en-US" sz="1200" dirty="0"/>
                    </a:p>
                  </a:txBody>
                  <a:tcPr anchor="ctr"/>
                </a:tc>
                <a:tc>
                  <a:txBody>
                    <a:bodyPr/>
                    <a:lstStyle/>
                    <a:p>
                      <a:pPr algn="ctr"/>
                      <a:r>
                        <a:rPr lang="en-US" sz="1200" dirty="0" smtClean="0"/>
                        <a:t>230.0 (west)</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C2 (western</a:t>
                      </a:r>
                      <a:r>
                        <a:rPr lang="en-US" sz="1200" baseline="0" dirty="0" smtClean="0"/>
                        <a:t> part</a:t>
                      </a:r>
                      <a:r>
                        <a:rPr lang="en-US" sz="1200" dirty="0" smtClean="0"/>
                        <a:t>)</a:t>
                      </a:r>
                    </a:p>
                  </a:txBody>
                  <a:tcPr anchor="ctr"/>
                </a:tc>
              </a:tr>
              <a:tr h="264427">
                <a:tc>
                  <a:txBody>
                    <a:bodyPr/>
                    <a:lstStyle/>
                    <a:p>
                      <a:pPr algn="ct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algn="ct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nchor="ctr"/>
                </a:tc>
              </a:tr>
              <a:tr h="264427">
                <a:tc>
                  <a:txBody>
                    <a:bodyPr/>
                    <a:lstStyle/>
                    <a:p>
                      <a:pPr algn="ctr"/>
                      <a:r>
                        <a:rPr lang="en-US" sz="1200" dirty="0" smtClean="0"/>
                        <a:t>2016 - 2017*</a:t>
                      </a:r>
                      <a:endParaRPr lang="en-US" sz="1200" dirty="0"/>
                    </a:p>
                  </a:txBody>
                  <a:tcPr anchor="ctr"/>
                </a:tc>
                <a:tc>
                  <a:txBody>
                    <a:bodyPr/>
                    <a:lstStyle/>
                    <a:p>
                      <a:pPr algn="ctr"/>
                      <a:r>
                        <a:rPr lang="en-US" sz="1200" dirty="0" smtClean="0"/>
                        <a:t>1.073</a:t>
                      </a:r>
                      <a:endParaRPr lang="en-US" sz="1200" dirty="0"/>
                    </a:p>
                  </a:txBody>
                  <a:tcPr anchor="ctr"/>
                </a:tc>
                <a:tc>
                  <a:txBody>
                    <a:bodyPr/>
                    <a:lstStyle/>
                    <a:p>
                      <a:pPr algn="ctr"/>
                      <a:r>
                        <a:rPr lang="en-US" sz="1200" dirty="0" smtClean="0">
                          <a:sym typeface="Symbol"/>
                        </a:rPr>
                        <a:t>10.9</a:t>
                      </a:r>
                      <a:endParaRPr lang="en-US" sz="1200" dirty="0"/>
                    </a:p>
                  </a:txBody>
                  <a:tcPr anchor="ctr"/>
                </a:tc>
                <a:tc>
                  <a:txBody>
                    <a:bodyPr/>
                    <a:lstStyle/>
                    <a:p>
                      <a:pPr algn="ctr"/>
                      <a:r>
                        <a:rPr lang="en-US" sz="1200" dirty="0" smtClean="0"/>
                        <a:t>227.5</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C2 (both parts)</a:t>
                      </a:r>
                    </a:p>
                  </a:txBody>
                  <a:tcPr anchor="ctr"/>
                </a:tc>
              </a:tr>
              <a:tr h="264427">
                <a:tc>
                  <a:txBody>
                    <a:bodyPr/>
                    <a:lstStyle/>
                    <a:p>
                      <a:pPr algn="ctr"/>
                      <a:r>
                        <a:rPr lang="en-US" sz="1200" dirty="0" smtClean="0"/>
                        <a:t>2009</a:t>
                      </a:r>
                      <a:r>
                        <a:rPr lang="en-US" sz="1200" baseline="0" dirty="0" smtClean="0"/>
                        <a:t> - 2016*</a:t>
                      </a:r>
                      <a:endParaRPr lang="en-US" sz="1200" dirty="0"/>
                    </a:p>
                  </a:txBody>
                  <a:tcPr anchor="ctr"/>
                </a:tc>
                <a:tc>
                  <a:txBody>
                    <a:bodyPr/>
                    <a:lstStyle/>
                    <a:p>
                      <a:pPr algn="ctr"/>
                      <a:r>
                        <a:rPr lang="en-US" sz="1200" dirty="0" smtClean="0"/>
                        <a:t>6.932</a:t>
                      </a:r>
                      <a:endParaRPr lang="en-US" sz="1200" dirty="0"/>
                    </a:p>
                  </a:txBody>
                  <a:tcPr anchor="ctr"/>
                </a:tc>
                <a:tc>
                  <a:txBody>
                    <a:bodyPr/>
                    <a:lstStyle/>
                    <a:p>
                      <a:pPr algn="ctr"/>
                      <a:r>
                        <a:rPr lang="en-US" sz="1200" dirty="0" smtClean="0">
                          <a:sym typeface="Symbol"/>
                        </a:rPr>
                        <a:t>3.3</a:t>
                      </a:r>
                      <a:endParaRPr lang="en-US" sz="1200" dirty="0"/>
                    </a:p>
                  </a:txBody>
                  <a:tcPr anchor="ctr"/>
                </a:tc>
                <a:tc>
                  <a:txBody>
                    <a:bodyPr/>
                    <a:lstStyle/>
                    <a:p>
                      <a:pPr algn="ctr"/>
                      <a:r>
                        <a:rPr lang="en-US" sz="1200" dirty="0" smtClean="0"/>
                        <a:t>-</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C2 (few points)</a:t>
                      </a:r>
                    </a:p>
                  </a:txBody>
                  <a:tcPr anchor="ctr"/>
                </a:tc>
              </a:tr>
              <a:tr h="264427">
                <a:tc>
                  <a:txBody>
                    <a:bodyPr/>
                    <a:lstStyle/>
                    <a:p>
                      <a:pPr algn="ctr"/>
                      <a:r>
                        <a:rPr lang="en-US" sz="1200" dirty="0" smtClean="0"/>
                        <a:t>2009 - 2017*</a:t>
                      </a:r>
                      <a:endParaRPr lang="en-US" sz="1200" dirty="0"/>
                    </a:p>
                  </a:txBody>
                  <a:tcPr anchor="ctr"/>
                </a:tc>
                <a:tc>
                  <a:txBody>
                    <a:bodyPr/>
                    <a:lstStyle/>
                    <a:p>
                      <a:pPr algn="ctr"/>
                      <a:r>
                        <a:rPr lang="en-US" sz="1200" dirty="0" smtClean="0"/>
                        <a:t>8.005</a:t>
                      </a:r>
                      <a:endParaRPr lang="en-US" sz="1200" dirty="0"/>
                    </a:p>
                  </a:txBody>
                  <a:tcPr anchor="ctr"/>
                </a:tc>
                <a:tc>
                  <a:txBody>
                    <a:bodyPr/>
                    <a:lstStyle/>
                    <a:p>
                      <a:pPr algn="ctr"/>
                      <a:r>
                        <a:rPr lang="en-US" sz="1200" dirty="0" smtClean="0">
                          <a:sym typeface="Symbol"/>
                        </a:rPr>
                        <a:t>2.6</a:t>
                      </a:r>
                      <a:endParaRPr lang="en-US" sz="1200" dirty="0"/>
                    </a:p>
                  </a:txBody>
                  <a:tcPr anchor="ctr"/>
                </a:tc>
                <a:tc>
                  <a:txBody>
                    <a:bodyPr/>
                    <a:lstStyle/>
                    <a:p>
                      <a:pPr algn="ctr"/>
                      <a:r>
                        <a:rPr lang="en-US" sz="1200" dirty="0" smtClean="0"/>
                        <a:t>-</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C2 (few points)</a:t>
                      </a:r>
                    </a:p>
                  </a:txBody>
                  <a:tcPr anchor="ctr"/>
                </a:tc>
              </a:tr>
            </a:tbl>
          </a:graphicData>
        </a:graphic>
      </p:graphicFrame>
      <p:sp>
        <p:nvSpPr>
          <p:cNvPr id="6" name="Textfeld 5"/>
          <p:cNvSpPr txBox="1"/>
          <p:nvPr/>
        </p:nvSpPr>
        <p:spPr>
          <a:xfrm>
            <a:off x="468313" y="6056055"/>
            <a:ext cx="7864589" cy="523220"/>
          </a:xfrm>
          <a:prstGeom prst="rect">
            <a:avLst/>
          </a:prstGeom>
          <a:noFill/>
        </p:spPr>
        <p:txBody>
          <a:bodyPr wrap="none" rtlCol="0">
            <a:spAutoFit/>
          </a:bodyPr>
          <a:lstStyle/>
          <a:p>
            <a:r>
              <a:rPr lang="en-US" baseline="30000" dirty="0"/>
              <a:t>+</a:t>
            </a:r>
            <a:r>
              <a:rPr lang="en-US" dirty="0" smtClean="0"/>
              <a:t> … standard deviation (SD, 1 </a:t>
            </a:r>
            <a:r>
              <a:rPr lang="en-US" dirty="0" smtClean="0">
                <a:sym typeface="Symbol"/>
              </a:rPr>
              <a:t>)                      </a:t>
            </a:r>
            <a:r>
              <a:rPr lang="en-US" dirty="0" smtClean="0"/>
              <a:t>* </a:t>
            </a:r>
            <a:r>
              <a:rPr lang="en-US" dirty="0"/>
              <a:t>… </a:t>
            </a:r>
            <a:r>
              <a:rPr lang="en-US" dirty="0" smtClean="0"/>
              <a:t>DTM-based solution</a:t>
            </a:r>
            <a:r>
              <a:rPr lang="en-US" dirty="0" smtClean="0">
                <a:sym typeface="Symbol"/>
              </a:rPr>
              <a:t>  </a:t>
            </a:r>
            <a:r>
              <a:rPr lang="en-US" dirty="0"/>
              <a:t/>
            </a:r>
            <a:br>
              <a:rPr lang="en-US" dirty="0"/>
            </a:br>
            <a:r>
              <a:rPr lang="en-US" baseline="30000" dirty="0"/>
              <a:t>#</a:t>
            </a:r>
            <a:r>
              <a:rPr lang="en-US" dirty="0" smtClean="0"/>
              <a:t> … The eastern part was georeferenced using landmarks measured in the </a:t>
            </a:r>
            <a:r>
              <a:rPr lang="en-US" dirty="0" err="1" smtClean="0"/>
              <a:t>stereomodels</a:t>
            </a:r>
            <a:r>
              <a:rPr lang="en-US" dirty="0" smtClean="0"/>
              <a:t> of 2015.</a:t>
            </a:r>
            <a:endParaRPr lang="en-US" dirty="0"/>
          </a:p>
        </p:txBody>
      </p:sp>
    </p:spTree>
    <p:extLst>
      <p:ext uri="{BB962C8B-B14F-4D97-AF65-F5344CB8AC3E}">
        <p14:creationId xmlns:p14="http://schemas.microsoft.com/office/powerpoint/2010/main" val="3033021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49" y="1562903"/>
            <a:ext cx="7930800" cy="4531886"/>
          </a:xfrm>
          <a:prstGeom prst="rect">
            <a:avLst/>
          </a:prstGeom>
        </p:spPr>
      </p:pic>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6</a:t>
            </a:r>
            <a:r>
              <a:rPr lang="en-US" altLang="de-DE" dirty="0" smtClean="0"/>
              <a:t>. Results</a:t>
            </a:r>
            <a:endParaRPr lang="en-US" altLang="de-DE" dirty="0"/>
          </a:p>
        </p:txBody>
      </p:sp>
      <p:sp>
        <p:nvSpPr>
          <p:cNvPr id="7" name="Text Box 4"/>
          <p:cNvSpPr txBox="1">
            <a:spLocks noChangeArrowheads="1"/>
          </p:cNvSpPr>
          <p:nvPr/>
        </p:nvSpPr>
        <p:spPr bwMode="auto">
          <a:xfrm>
            <a:off x="971550" y="1052736"/>
            <a:ext cx="4936095"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Time-lapse aerial photography 1974-2015</a:t>
            </a:r>
            <a:endParaRPr lang="en-US" altLang="de-DE" sz="2000" dirty="0">
              <a:solidFill>
                <a:srgbClr val="FF0000"/>
              </a:solidFill>
              <a:latin typeface="Arial" charset="0"/>
            </a:endParaRPr>
          </a:p>
        </p:txBody>
      </p:sp>
      <p:sp>
        <p:nvSpPr>
          <p:cNvPr id="9" name="Textfeld 8"/>
          <p:cNvSpPr txBox="1"/>
          <p:nvPr/>
        </p:nvSpPr>
        <p:spPr>
          <a:xfrm>
            <a:off x="971550" y="6048581"/>
            <a:ext cx="4059125" cy="584775"/>
          </a:xfrm>
          <a:prstGeom prst="rect">
            <a:avLst/>
          </a:prstGeom>
          <a:noFill/>
        </p:spPr>
        <p:txBody>
          <a:bodyPr wrap="none" rtlCol="0">
            <a:spAutoFit/>
          </a:bodyPr>
          <a:lstStyle/>
          <a:p>
            <a:r>
              <a:rPr lang="en-US" sz="1600" dirty="0" smtClean="0"/>
              <a:t>Epochs: </a:t>
            </a:r>
            <a:r>
              <a:rPr lang="de-AT" sz="1600" dirty="0" smtClean="0"/>
              <a:t>1974-1992-2002-2009-2012-2015</a:t>
            </a:r>
          </a:p>
          <a:p>
            <a:r>
              <a:rPr lang="de-AT" sz="1600" dirty="0" smtClean="0"/>
              <a:t>GSD: 25 cm</a:t>
            </a:r>
          </a:p>
        </p:txBody>
      </p:sp>
    </p:spTree>
    <p:extLst>
      <p:ext uri="{BB962C8B-B14F-4D97-AF65-F5344CB8AC3E}">
        <p14:creationId xmlns:p14="http://schemas.microsoft.com/office/powerpoint/2010/main" val="2936016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6</a:t>
            </a:r>
            <a:r>
              <a:rPr lang="en-US" altLang="de-DE" dirty="0" smtClean="0"/>
              <a:t>. Results</a:t>
            </a:r>
            <a:endParaRPr lang="en-US" altLang="de-DE" dirty="0"/>
          </a:p>
        </p:txBody>
      </p:sp>
      <p:sp>
        <p:nvSpPr>
          <p:cNvPr id="7" name="Text Box 4"/>
          <p:cNvSpPr txBox="1">
            <a:spLocks noChangeArrowheads="1"/>
          </p:cNvSpPr>
          <p:nvPr/>
        </p:nvSpPr>
        <p:spPr bwMode="auto">
          <a:xfrm>
            <a:off x="971550" y="1052736"/>
            <a:ext cx="5671745"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Mean annual horizontal flow velocity 1992-2002</a:t>
            </a:r>
            <a:endParaRPr lang="en-US" altLang="de-DE" sz="2000" dirty="0">
              <a:solidFill>
                <a:srgbClr val="FF0000"/>
              </a:solidFill>
              <a:latin typeface="Arial" charset="0"/>
            </a:endParaRPr>
          </a:p>
        </p:txBody>
      </p:sp>
      <p:sp>
        <p:nvSpPr>
          <p:cNvPr id="9" name="Textfeld 8"/>
          <p:cNvSpPr txBox="1"/>
          <p:nvPr/>
        </p:nvSpPr>
        <p:spPr>
          <a:xfrm>
            <a:off x="971550" y="6093296"/>
            <a:ext cx="2292615" cy="338554"/>
          </a:xfrm>
          <a:prstGeom prst="rect">
            <a:avLst/>
          </a:prstGeom>
          <a:noFill/>
        </p:spPr>
        <p:txBody>
          <a:bodyPr wrap="none" rtlCol="0">
            <a:spAutoFit/>
          </a:bodyPr>
          <a:lstStyle/>
          <a:p>
            <a:r>
              <a:rPr lang="de-AT" sz="1600" dirty="0" err="1" smtClean="0"/>
              <a:t>Significance</a:t>
            </a:r>
            <a:r>
              <a:rPr lang="de-AT" sz="1600" dirty="0" smtClean="0"/>
              <a:t> </a:t>
            </a:r>
            <a:r>
              <a:rPr lang="de-AT" sz="1600" dirty="0" err="1" smtClean="0"/>
              <a:t>level</a:t>
            </a:r>
            <a:r>
              <a:rPr lang="de-AT" sz="1600" dirty="0" smtClean="0"/>
              <a:t> at 3</a:t>
            </a:r>
            <a:r>
              <a:rPr lang="el-GR" sz="1600" dirty="0" smtClean="0"/>
              <a:t>σ</a:t>
            </a:r>
            <a:endParaRPr lang="en-US" sz="1600" dirty="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0" y="1556792"/>
            <a:ext cx="7931055" cy="4536504"/>
          </a:xfrm>
          <a:prstGeom prst="rect">
            <a:avLst/>
          </a:prstGeom>
        </p:spPr>
      </p:pic>
    </p:spTree>
    <p:extLst>
      <p:ext uri="{BB962C8B-B14F-4D97-AF65-F5344CB8AC3E}">
        <p14:creationId xmlns:p14="http://schemas.microsoft.com/office/powerpoint/2010/main" val="36045347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556937"/>
            <a:ext cx="7930800" cy="4536359"/>
          </a:xfrm>
          <a:prstGeom prst="rect">
            <a:avLst/>
          </a:prstGeom>
        </p:spPr>
      </p:pic>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6</a:t>
            </a:r>
            <a:r>
              <a:rPr lang="en-US" altLang="de-DE" dirty="0" smtClean="0"/>
              <a:t>. Results</a:t>
            </a:r>
            <a:endParaRPr lang="en-US" altLang="de-DE" dirty="0"/>
          </a:p>
        </p:txBody>
      </p:sp>
      <p:sp>
        <p:nvSpPr>
          <p:cNvPr id="7" name="Text Box 4"/>
          <p:cNvSpPr txBox="1">
            <a:spLocks noChangeArrowheads="1"/>
          </p:cNvSpPr>
          <p:nvPr/>
        </p:nvSpPr>
        <p:spPr bwMode="auto">
          <a:xfrm>
            <a:off x="971550" y="1052736"/>
            <a:ext cx="5671745"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Mean annual horizontal flow </a:t>
            </a:r>
            <a:r>
              <a:rPr lang="en-US" altLang="de-DE" sz="2000" smtClean="0">
                <a:solidFill>
                  <a:srgbClr val="FF0000"/>
                </a:solidFill>
                <a:latin typeface="Arial" charset="0"/>
              </a:rPr>
              <a:t>velocity 2012-2015</a:t>
            </a:r>
            <a:endParaRPr lang="en-US" altLang="de-DE" sz="2000" dirty="0">
              <a:solidFill>
                <a:srgbClr val="FF0000"/>
              </a:solidFill>
              <a:latin typeface="Arial" charset="0"/>
            </a:endParaRPr>
          </a:p>
        </p:txBody>
      </p:sp>
      <p:sp>
        <p:nvSpPr>
          <p:cNvPr id="9" name="Textfeld 8"/>
          <p:cNvSpPr txBox="1"/>
          <p:nvPr/>
        </p:nvSpPr>
        <p:spPr>
          <a:xfrm>
            <a:off x="971550" y="6093296"/>
            <a:ext cx="2292615" cy="338554"/>
          </a:xfrm>
          <a:prstGeom prst="rect">
            <a:avLst/>
          </a:prstGeom>
          <a:noFill/>
        </p:spPr>
        <p:txBody>
          <a:bodyPr wrap="none" rtlCol="0">
            <a:spAutoFit/>
          </a:bodyPr>
          <a:lstStyle/>
          <a:p>
            <a:r>
              <a:rPr lang="de-AT" sz="1600" dirty="0" err="1" smtClean="0"/>
              <a:t>Significance</a:t>
            </a:r>
            <a:r>
              <a:rPr lang="de-AT" sz="1600" dirty="0" smtClean="0"/>
              <a:t> </a:t>
            </a:r>
            <a:r>
              <a:rPr lang="de-AT" sz="1600" dirty="0" err="1" smtClean="0"/>
              <a:t>level</a:t>
            </a:r>
            <a:r>
              <a:rPr lang="de-AT" sz="1600" dirty="0" smtClean="0"/>
              <a:t> at 3</a:t>
            </a:r>
            <a:r>
              <a:rPr lang="el-GR" sz="1600" dirty="0" smtClean="0"/>
              <a:t>σ</a:t>
            </a:r>
            <a:endParaRPr lang="en-US" sz="1600" dirty="0"/>
          </a:p>
        </p:txBody>
      </p:sp>
    </p:spTree>
    <p:extLst>
      <p:ext uri="{BB962C8B-B14F-4D97-AF65-F5344CB8AC3E}">
        <p14:creationId xmlns:p14="http://schemas.microsoft.com/office/powerpoint/2010/main" val="1681198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6</a:t>
            </a:r>
            <a:r>
              <a:rPr lang="en-US" altLang="de-DE" dirty="0" smtClean="0"/>
              <a:t>. Results</a:t>
            </a:r>
            <a:endParaRPr lang="en-US" altLang="de-DE" dirty="0"/>
          </a:p>
        </p:txBody>
      </p:sp>
      <p:sp>
        <p:nvSpPr>
          <p:cNvPr id="7" name="Text Box 4"/>
          <p:cNvSpPr txBox="1">
            <a:spLocks noChangeArrowheads="1"/>
          </p:cNvSpPr>
          <p:nvPr/>
        </p:nvSpPr>
        <p:spPr bwMode="auto">
          <a:xfrm>
            <a:off x="971550" y="1052736"/>
            <a:ext cx="5671745"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Mean annual horizontal flow velocity 2015-2016</a:t>
            </a:r>
            <a:endParaRPr lang="en-US" altLang="de-DE" sz="2000" dirty="0">
              <a:solidFill>
                <a:srgbClr val="FF0000"/>
              </a:solidFill>
              <a:latin typeface="Arial" charset="0"/>
            </a:endParaRPr>
          </a:p>
        </p:txBody>
      </p:sp>
      <p:sp>
        <p:nvSpPr>
          <p:cNvPr id="9" name="Textfeld 8"/>
          <p:cNvSpPr txBox="1"/>
          <p:nvPr/>
        </p:nvSpPr>
        <p:spPr>
          <a:xfrm>
            <a:off x="971550" y="5517232"/>
            <a:ext cx="4737194" cy="338554"/>
          </a:xfrm>
          <a:prstGeom prst="rect">
            <a:avLst/>
          </a:prstGeom>
          <a:noFill/>
        </p:spPr>
        <p:txBody>
          <a:bodyPr wrap="none" rtlCol="0">
            <a:spAutoFit/>
          </a:bodyPr>
          <a:lstStyle/>
          <a:p>
            <a:r>
              <a:rPr lang="de-AT" sz="1600" dirty="0" err="1" smtClean="0"/>
              <a:t>Significance</a:t>
            </a:r>
            <a:r>
              <a:rPr lang="de-AT" sz="1600" dirty="0" smtClean="0"/>
              <a:t> </a:t>
            </a:r>
            <a:r>
              <a:rPr lang="de-AT" sz="1600" dirty="0" err="1" smtClean="0"/>
              <a:t>level</a:t>
            </a:r>
            <a:r>
              <a:rPr lang="de-AT" sz="1600" dirty="0" smtClean="0"/>
              <a:t> at 3</a:t>
            </a:r>
            <a:r>
              <a:rPr lang="el-GR" sz="1600" dirty="0" smtClean="0"/>
              <a:t>σ</a:t>
            </a:r>
            <a:r>
              <a:rPr lang="de-AT" sz="1600" dirty="0"/>
              <a:t> (valid </a:t>
            </a:r>
            <a:r>
              <a:rPr lang="de-AT" sz="1600" dirty="0" err="1"/>
              <a:t>for</a:t>
            </a:r>
            <a:r>
              <a:rPr lang="de-AT" sz="1600" dirty="0"/>
              <a:t> </a:t>
            </a:r>
            <a:r>
              <a:rPr lang="de-AT" sz="1600" dirty="0" err="1"/>
              <a:t>the</a:t>
            </a:r>
            <a:r>
              <a:rPr lang="de-AT" sz="1600" dirty="0"/>
              <a:t> western </a:t>
            </a:r>
            <a:r>
              <a:rPr lang="de-AT" sz="1600" dirty="0" err="1"/>
              <a:t>part</a:t>
            </a:r>
            <a:r>
              <a:rPr lang="de-AT" sz="1600" dirty="0" smtClean="0"/>
              <a:t>)</a:t>
            </a:r>
            <a:endParaRPr lang="en-US" sz="1600" dirty="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556792"/>
            <a:ext cx="7930800" cy="3967916"/>
          </a:xfrm>
          <a:prstGeom prst="rect">
            <a:avLst/>
          </a:prstGeom>
        </p:spPr>
      </p:pic>
    </p:spTree>
    <p:extLst>
      <p:ext uri="{BB962C8B-B14F-4D97-AF65-F5344CB8AC3E}">
        <p14:creationId xmlns:p14="http://schemas.microsoft.com/office/powerpoint/2010/main" val="5854669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556792"/>
            <a:ext cx="7930800" cy="3967916"/>
          </a:xfrm>
          <a:prstGeom prst="rect">
            <a:avLst/>
          </a:prstGeom>
        </p:spPr>
      </p:pic>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6</a:t>
            </a:r>
            <a:r>
              <a:rPr lang="en-US" altLang="de-DE" dirty="0" smtClean="0"/>
              <a:t>. Results</a:t>
            </a:r>
            <a:endParaRPr lang="en-US" altLang="de-DE" dirty="0"/>
          </a:p>
        </p:txBody>
      </p:sp>
      <p:sp>
        <p:nvSpPr>
          <p:cNvPr id="7" name="Text Box 4"/>
          <p:cNvSpPr txBox="1">
            <a:spLocks noChangeArrowheads="1"/>
          </p:cNvSpPr>
          <p:nvPr/>
        </p:nvSpPr>
        <p:spPr bwMode="auto">
          <a:xfrm>
            <a:off x="971550" y="1052736"/>
            <a:ext cx="5671745"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Mean annual horizontal flow velocity 2016-2017</a:t>
            </a:r>
            <a:endParaRPr lang="en-US" altLang="de-DE" sz="2000" dirty="0">
              <a:solidFill>
                <a:srgbClr val="FF0000"/>
              </a:solidFill>
              <a:latin typeface="Arial" charset="0"/>
            </a:endParaRPr>
          </a:p>
        </p:txBody>
      </p:sp>
      <p:sp>
        <p:nvSpPr>
          <p:cNvPr id="9" name="Textfeld 8"/>
          <p:cNvSpPr txBox="1"/>
          <p:nvPr/>
        </p:nvSpPr>
        <p:spPr>
          <a:xfrm>
            <a:off x="971550" y="5517232"/>
            <a:ext cx="4737194" cy="584775"/>
          </a:xfrm>
          <a:prstGeom prst="rect">
            <a:avLst/>
          </a:prstGeom>
          <a:noFill/>
        </p:spPr>
        <p:txBody>
          <a:bodyPr wrap="none" rtlCol="0">
            <a:spAutoFit/>
          </a:bodyPr>
          <a:lstStyle/>
          <a:p>
            <a:r>
              <a:rPr lang="de-AT" sz="1600" dirty="0" err="1" smtClean="0"/>
              <a:t>Significance</a:t>
            </a:r>
            <a:r>
              <a:rPr lang="de-AT" sz="1600" dirty="0" smtClean="0"/>
              <a:t> </a:t>
            </a:r>
            <a:r>
              <a:rPr lang="de-AT" sz="1600" dirty="0" err="1" smtClean="0"/>
              <a:t>level</a:t>
            </a:r>
            <a:r>
              <a:rPr lang="de-AT" sz="1600" dirty="0" smtClean="0"/>
              <a:t> at 3</a:t>
            </a:r>
            <a:r>
              <a:rPr lang="el-GR" sz="1600" dirty="0" smtClean="0"/>
              <a:t>σ</a:t>
            </a:r>
            <a:r>
              <a:rPr lang="de-AT" sz="1600" dirty="0"/>
              <a:t> (valid </a:t>
            </a:r>
            <a:r>
              <a:rPr lang="de-AT" sz="1600" dirty="0" err="1"/>
              <a:t>for</a:t>
            </a:r>
            <a:r>
              <a:rPr lang="de-AT" sz="1600" dirty="0"/>
              <a:t> </a:t>
            </a:r>
            <a:r>
              <a:rPr lang="de-AT" sz="1600" dirty="0" err="1"/>
              <a:t>the</a:t>
            </a:r>
            <a:r>
              <a:rPr lang="de-AT" sz="1600" dirty="0"/>
              <a:t> western </a:t>
            </a:r>
            <a:r>
              <a:rPr lang="de-AT" sz="1600" dirty="0" err="1"/>
              <a:t>part</a:t>
            </a:r>
            <a:r>
              <a:rPr lang="de-AT" sz="1600" dirty="0" smtClean="0"/>
              <a:t>)</a:t>
            </a:r>
            <a:br>
              <a:rPr lang="de-AT" sz="1600" dirty="0" smtClean="0"/>
            </a:br>
            <a:r>
              <a:rPr lang="de-AT" sz="1600" dirty="0"/>
              <a:t>(UAV-</a:t>
            </a:r>
            <a:r>
              <a:rPr lang="de-AT" sz="1600" dirty="0" err="1"/>
              <a:t>based</a:t>
            </a:r>
            <a:r>
              <a:rPr lang="de-AT" sz="1600" dirty="0"/>
              <a:t> </a:t>
            </a:r>
            <a:r>
              <a:rPr lang="de-AT" sz="1600" dirty="0" err="1"/>
              <a:t>aerial</a:t>
            </a:r>
            <a:r>
              <a:rPr lang="de-AT" sz="1600" dirty="0"/>
              <a:t> </a:t>
            </a:r>
            <a:r>
              <a:rPr lang="de-AT" sz="1600" dirty="0" err="1"/>
              <a:t>surveys</a:t>
            </a:r>
            <a:r>
              <a:rPr lang="de-AT" sz="1600" dirty="0"/>
              <a:t> </a:t>
            </a:r>
            <a:r>
              <a:rPr lang="de-AT" sz="1600" dirty="0" err="1"/>
              <a:t>only</a:t>
            </a:r>
            <a:r>
              <a:rPr lang="de-AT" sz="1600" dirty="0" smtClean="0"/>
              <a:t>)</a:t>
            </a:r>
            <a:endParaRPr lang="de-AT" sz="1600" dirty="0"/>
          </a:p>
        </p:txBody>
      </p:sp>
    </p:spTree>
    <p:extLst>
      <p:ext uri="{BB962C8B-B14F-4D97-AF65-F5344CB8AC3E}">
        <p14:creationId xmlns:p14="http://schemas.microsoft.com/office/powerpoint/2010/main" val="1585976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6</a:t>
            </a:r>
            <a:r>
              <a:rPr lang="en-US" altLang="de-DE" dirty="0" smtClean="0"/>
              <a:t>. Results</a:t>
            </a:r>
            <a:endParaRPr lang="en-US" altLang="de-DE" dirty="0"/>
          </a:p>
        </p:txBody>
      </p:sp>
      <p:sp>
        <p:nvSpPr>
          <p:cNvPr id="6" name="Textfeld 5"/>
          <p:cNvSpPr txBox="1"/>
          <p:nvPr/>
        </p:nvSpPr>
        <p:spPr>
          <a:xfrm>
            <a:off x="1020024" y="3429000"/>
            <a:ext cx="3474028" cy="584775"/>
          </a:xfrm>
          <a:prstGeom prst="rect">
            <a:avLst/>
          </a:prstGeom>
          <a:noFill/>
        </p:spPr>
        <p:txBody>
          <a:bodyPr wrap="none" rtlCol="0">
            <a:spAutoFit/>
          </a:bodyPr>
          <a:lstStyle/>
          <a:p>
            <a:r>
              <a:rPr lang="en-US" sz="1600" baseline="30000" dirty="0"/>
              <a:t>+</a:t>
            </a:r>
            <a:r>
              <a:rPr lang="en-US" sz="1600" dirty="0" smtClean="0"/>
              <a:t> … root mean square error (RMSE)</a:t>
            </a:r>
            <a:r>
              <a:rPr lang="en-US" sz="1600" dirty="0"/>
              <a:t/>
            </a:r>
            <a:br>
              <a:rPr lang="en-US" sz="1600" dirty="0"/>
            </a:br>
            <a:r>
              <a:rPr lang="en-US" sz="1600" dirty="0" smtClean="0"/>
              <a:t>* … DTM-based flow velocity</a:t>
            </a:r>
            <a:endParaRPr lang="en-US" sz="1600" dirty="0"/>
          </a:p>
        </p:txBody>
      </p:sp>
      <p:sp>
        <p:nvSpPr>
          <p:cNvPr id="7" name="Text Box 4"/>
          <p:cNvSpPr txBox="1">
            <a:spLocks noChangeArrowheads="1"/>
          </p:cNvSpPr>
          <p:nvPr/>
        </p:nvSpPr>
        <p:spPr bwMode="auto">
          <a:xfrm>
            <a:off x="971550" y="1052736"/>
            <a:ext cx="4923592"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Accuracy of the UAV-based velocity data</a:t>
            </a:r>
            <a:endParaRPr lang="en-US" altLang="de-DE" sz="2000" dirty="0">
              <a:solidFill>
                <a:srgbClr val="FF0000"/>
              </a:solidFill>
              <a:latin typeface="Arial"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2178514365"/>
              </p:ext>
            </p:extLst>
          </p:nvPr>
        </p:nvGraphicFramePr>
        <p:xfrm>
          <a:off x="1007604" y="1487211"/>
          <a:ext cx="7069597" cy="1935480"/>
        </p:xfrm>
        <a:graphic>
          <a:graphicData uri="http://schemas.openxmlformats.org/drawingml/2006/table">
            <a:tbl>
              <a:tblPr firstRow="1" bandRow="1">
                <a:tableStyleId>{5C22544A-7EE6-4342-B048-85BDC9FD1C3A}</a:tableStyleId>
              </a:tblPr>
              <a:tblGrid>
                <a:gridCol w="2383464"/>
                <a:gridCol w="2477076"/>
                <a:gridCol w="2209057"/>
              </a:tblGrid>
              <a:tr h="370840">
                <a:tc>
                  <a:txBody>
                    <a:bodyPr/>
                    <a:lstStyle/>
                    <a:p>
                      <a:pPr algn="ctr"/>
                      <a:r>
                        <a:rPr lang="en-US" sz="1600" smtClean="0"/>
                        <a:t>Time</a:t>
                      </a:r>
                      <a:r>
                        <a:rPr lang="en-US" sz="1600" baseline="0" smtClean="0"/>
                        <a:t> interval</a:t>
                      </a:r>
                      <a:endParaRPr lang="en-US" sz="1600" dirty="0"/>
                    </a:p>
                  </a:txBody>
                  <a:tcPr anchor="ctr"/>
                </a:tc>
                <a:tc>
                  <a:txBody>
                    <a:bodyPr/>
                    <a:lstStyle/>
                    <a:p>
                      <a:pPr algn="ctr"/>
                      <a:r>
                        <a:rPr lang="en-US" sz="1600" dirty="0" smtClean="0"/>
                        <a:t>Accuracy</a:t>
                      </a:r>
                      <a:r>
                        <a:rPr lang="en-US" sz="1600" baseline="30000" dirty="0" smtClean="0"/>
                        <a:t>+</a:t>
                      </a:r>
                      <a:r>
                        <a:rPr lang="en-US" sz="1600" dirty="0" smtClean="0"/>
                        <a:t> (m/year) of</a:t>
                      </a:r>
                      <a:br>
                        <a:rPr lang="en-US" sz="1600" dirty="0" smtClean="0"/>
                      </a:br>
                      <a:r>
                        <a:rPr lang="en-US" sz="1600" dirty="0" smtClean="0"/>
                        <a:t>DOP-based flow velocity</a:t>
                      </a:r>
                      <a:endParaRPr lang="en-US" sz="1600" dirty="0"/>
                    </a:p>
                  </a:txBody>
                  <a:tcPr anchor="ctr"/>
                </a:tc>
                <a:tc>
                  <a:txBody>
                    <a:bodyPr/>
                    <a:lstStyle/>
                    <a:p>
                      <a:pPr algn="ctr"/>
                      <a:r>
                        <a:rPr lang="en-US" sz="1600" dirty="0" smtClean="0"/>
                        <a:t>Number of geodetic points used for accuracy analysis</a:t>
                      </a:r>
                      <a:endParaRPr lang="en-US" sz="1600" dirty="0"/>
                    </a:p>
                  </a:txBody>
                  <a:tcPr anchor="ctr"/>
                </a:tc>
              </a:tr>
              <a:tr h="370840">
                <a:tc>
                  <a:txBody>
                    <a:bodyPr/>
                    <a:lstStyle/>
                    <a:p>
                      <a:pPr algn="ctr"/>
                      <a:r>
                        <a:rPr lang="en-US" sz="1600" dirty="0" smtClean="0"/>
                        <a:t>28.8.2015 - 26.7.2016</a:t>
                      </a:r>
                      <a:endParaRPr lang="en-US" sz="1600" dirty="0"/>
                    </a:p>
                  </a:txBody>
                  <a:tcPr anchor="ctr"/>
                </a:tc>
                <a:tc>
                  <a:txBody>
                    <a:bodyPr/>
                    <a:lstStyle/>
                    <a:p>
                      <a:pPr algn="ctr"/>
                      <a:r>
                        <a:rPr lang="en-US" sz="1600" dirty="0" smtClean="0"/>
                        <a:t>±0.047</a:t>
                      </a:r>
                      <a:endParaRPr lang="en-US" sz="1600" dirty="0"/>
                    </a:p>
                  </a:txBody>
                  <a:tcPr anchor="ctr"/>
                </a:tc>
                <a:tc>
                  <a:txBody>
                    <a:bodyPr/>
                    <a:lstStyle/>
                    <a:p>
                      <a:pPr algn="ctr"/>
                      <a:r>
                        <a:rPr lang="en-US" sz="1600" dirty="0" smtClean="0"/>
                        <a:t>12</a:t>
                      </a:r>
                      <a:endParaRPr lang="en-US" sz="1600" dirty="0"/>
                    </a:p>
                  </a:txBody>
                  <a:tcPr anchor="ctr"/>
                </a:tc>
              </a:tr>
              <a:tr h="370840">
                <a:tc>
                  <a:txBody>
                    <a:bodyPr/>
                    <a:lstStyle/>
                    <a:p>
                      <a:pPr algn="ctr"/>
                      <a:r>
                        <a:rPr lang="en-US" sz="1600" dirty="0" smtClean="0"/>
                        <a:t>28.8.2015 - 22.8.2017</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±0.032</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14</a:t>
                      </a:r>
                    </a:p>
                  </a:txBody>
                  <a:tcPr anchor="ctr"/>
                </a:tc>
              </a:tr>
              <a:tr h="370840">
                <a:tc>
                  <a:txBody>
                    <a:bodyPr/>
                    <a:lstStyle/>
                    <a:p>
                      <a:pPr algn="ctr"/>
                      <a:r>
                        <a:rPr lang="en-US" sz="1600" dirty="0" smtClean="0"/>
                        <a:t>26.7.2016 - 22.8.2017</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±0.051/</a:t>
                      </a:r>
                      <a:r>
                        <a:rPr lang="en-US" sz="1600" baseline="0" dirty="0" smtClean="0"/>
                        <a:t> </a:t>
                      </a:r>
                      <a:r>
                        <a:rPr lang="en-US" sz="1600" dirty="0" smtClean="0"/>
                        <a:t>±0.028*</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12/ 13</a:t>
                      </a:r>
                    </a:p>
                  </a:txBody>
                  <a:tcPr anchor="ctr"/>
                </a:tc>
              </a:tr>
            </a:tbl>
          </a:graphicData>
        </a:graphic>
      </p:graphicFrame>
    </p:spTree>
    <p:extLst>
      <p:ext uri="{BB962C8B-B14F-4D97-AF65-F5344CB8AC3E}">
        <p14:creationId xmlns:p14="http://schemas.microsoft.com/office/powerpoint/2010/main" val="7752317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AutoShape 3">
            <a:hlinkClick r:id="rId3" action="ppaction://hlinksldjump" highlightClick="1"/>
          </p:cNvPr>
          <p:cNvSpPr>
            <a:spLocks noChangeArrowheads="1"/>
          </p:cNvSpPr>
          <p:nvPr/>
        </p:nvSpPr>
        <p:spPr bwMode="auto">
          <a:xfrm>
            <a:off x="1676400" y="1219200"/>
            <a:ext cx="2533650" cy="219075"/>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821" name="Text Box 5"/>
          <p:cNvSpPr txBox="1">
            <a:spLocks noChangeArrowheads="1"/>
          </p:cNvSpPr>
          <p:nvPr/>
        </p:nvSpPr>
        <p:spPr bwMode="auto">
          <a:xfrm>
            <a:off x="971550" y="1304925"/>
            <a:ext cx="591343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sz="2000" dirty="0" smtClean="0">
                <a:solidFill>
                  <a:srgbClr val="FF0000"/>
                </a:solidFill>
              </a:rPr>
              <a:t>Contents</a:t>
            </a:r>
            <a:r>
              <a:rPr lang="en-US" altLang="de-DE" sz="2000" dirty="0"/>
              <a:t/>
            </a:r>
            <a:br>
              <a:rPr lang="en-US" altLang="de-DE" sz="2000" dirty="0"/>
            </a:br>
            <a:r>
              <a:rPr lang="en-US" altLang="de-DE" sz="2000" dirty="0"/>
              <a:t> </a:t>
            </a:r>
            <a:br>
              <a:rPr lang="en-US" altLang="de-DE" sz="2000" dirty="0"/>
            </a:br>
            <a:r>
              <a:rPr lang="en-US" altLang="de-DE" sz="2000" dirty="0"/>
              <a:t>1. </a:t>
            </a:r>
            <a:r>
              <a:rPr lang="en-US" altLang="de-DE" sz="2000" dirty="0" smtClean="0"/>
              <a:t>Introduction</a:t>
            </a:r>
            <a:r>
              <a:rPr lang="en-US" altLang="de-DE" sz="2000" dirty="0"/>
              <a:t/>
            </a:r>
            <a:br>
              <a:rPr lang="en-US" altLang="de-DE" sz="2000" dirty="0"/>
            </a:br>
            <a:r>
              <a:rPr lang="en-US" altLang="de-DE" sz="2000" dirty="0"/>
              <a:t>2. </a:t>
            </a:r>
            <a:r>
              <a:rPr lang="en-US" altLang="de-DE" sz="2000" dirty="0" smtClean="0"/>
              <a:t>Study area</a:t>
            </a:r>
            <a:r>
              <a:rPr lang="en-US" altLang="de-DE" sz="2000" dirty="0"/>
              <a:t/>
            </a:r>
            <a:br>
              <a:rPr lang="en-US" altLang="de-DE" sz="2000" dirty="0"/>
            </a:br>
            <a:r>
              <a:rPr lang="en-US" altLang="de-DE" sz="2000" dirty="0"/>
              <a:t>3. </a:t>
            </a:r>
            <a:r>
              <a:rPr lang="en-US" altLang="de-DE" sz="2000" dirty="0" smtClean="0"/>
              <a:t>Previous work</a:t>
            </a:r>
            <a:r>
              <a:rPr lang="en-US" altLang="de-DE" sz="2000" dirty="0"/>
              <a:t/>
            </a:r>
            <a:br>
              <a:rPr lang="en-US" altLang="de-DE" sz="2000" dirty="0"/>
            </a:br>
            <a:r>
              <a:rPr lang="en-US" altLang="de-DE" sz="2000" dirty="0"/>
              <a:t>4. </a:t>
            </a:r>
            <a:r>
              <a:rPr lang="en-US" altLang="de-DE" sz="2000" dirty="0" smtClean="0"/>
              <a:t>Data</a:t>
            </a:r>
            <a:br>
              <a:rPr lang="en-US" altLang="de-DE" sz="2000" dirty="0" smtClean="0"/>
            </a:br>
            <a:r>
              <a:rPr lang="en-US" altLang="de-DE" sz="2000" dirty="0" smtClean="0"/>
              <a:t>5. Methods</a:t>
            </a:r>
            <a:br>
              <a:rPr lang="en-US" altLang="de-DE" sz="2000" dirty="0" smtClean="0"/>
            </a:br>
            <a:r>
              <a:rPr lang="en-US" altLang="de-DE" sz="2000" dirty="0" smtClean="0"/>
              <a:t>6. Results</a:t>
            </a:r>
            <a:r>
              <a:rPr lang="en-US" altLang="de-DE" sz="2000" dirty="0"/>
              <a:t/>
            </a:r>
            <a:br>
              <a:rPr lang="en-US" altLang="de-DE" sz="2000" dirty="0"/>
            </a:br>
            <a:r>
              <a:rPr lang="en-US" altLang="de-DE" sz="2000" dirty="0" smtClean="0"/>
              <a:t>7. Discussion</a:t>
            </a:r>
          </a:p>
        </p:txBody>
      </p:sp>
      <p:sp>
        <p:nvSpPr>
          <p:cNvPr id="290823"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smtClean="0"/>
              <a:t>Panta</a:t>
            </a:r>
            <a:r>
              <a:rPr lang="de-DE" altLang="de-DE" b="0" dirty="0" smtClean="0"/>
              <a:t> </a:t>
            </a:r>
            <a:r>
              <a:rPr lang="de-DE" altLang="de-DE" b="0" dirty="0" err="1" smtClean="0"/>
              <a:t>rhei</a:t>
            </a:r>
            <a:r>
              <a:rPr lang="de-DE" altLang="de-DE" b="0" dirty="0" smtClean="0"/>
              <a:t>: Movement </a:t>
            </a:r>
            <a:r>
              <a:rPr lang="de-DE" altLang="de-DE" b="0" dirty="0" err="1" smtClean="0"/>
              <a:t>change</a:t>
            </a:r>
            <a:r>
              <a:rPr lang="de-DE" altLang="de-DE" b="0" dirty="0" smtClean="0"/>
              <a:t> </a:t>
            </a:r>
            <a:r>
              <a:rPr lang="de-DE" altLang="de-DE" b="0" dirty="0" err="1" smtClean="0"/>
              <a:t>of</a:t>
            </a:r>
            <a:r>
              <a:rPr lang="de-DE" altLang="de-DE" b="0" dirty="0" smtClean="0"/>
              <a:t> </a:t>
            </a:r>
            <a:r>
              <a:rPr lang="de-DE" altLang="de-DE" b="0" dirty="0" err="1" smtClean="0"/>
              <a:t>Tschadinhorn</a:t>
            </a:r>
            <a:r>
              <a:rPr lang="de-DE" altLang="de-DE" b="0" dirty="0" smtClean="0"/>
              <a:t> rock glacier (Hohe Tauern </a:t>
            </a:r>
            <a:r>
              <a:rPr lang="de-DE" altLang="de-DE" b="0" dirty="0" err="1" smtClean="0"/>
              <a:t>range</a:t>
            </a:r>
            <a:r>
              <a:rPr lang="de-DE" altLang="de-DE" b="0" dirty="0" smtClean="0"/>
              <a:t>, Austria) </a:t>
            </a:r>
            <a:r>
              <a:rPr lang="de-DE" altLang="de-DE" b="0" dirty="0" err="1" smtClean="0"/>
              <a:t>for</a:t>
            </a:r>
            <a:r>
              <a:rPr lang="de-DE" altLang="de-DE" b="0" dirty="0" smtClean="0"/>
              <a:t> </a:t>
            </a:r>
            <a:r>
              <a:rPr lang="de-DE" altLang="de-DE" b="0" dirty="0" err="1" smtClean="0"/>
              <a:t>the</a:t>
            </a:r>
            <a:r>
              <a:rPr lang="de-DE" altLang="de-DE" b="0" dirty="0" smtClean="0"/>
              <a:t> time </a:t>
            </a:r>
            <a:r>
              <a:rPr lang="de-DE" altLang="de-DE" b="0" dirty="0" err="1" smtClean="0"/>
              <a:t>period</a:t>
            </a:r>
            <a:r>
              <a:rPr lang="de-DE" altLang="de-DE" b="0" dirty="0" smtClean="0"/>
              <a:t> 1954-2017</a:t>
            </a:r>
            <a:r>
              <a:rPr lang="de-DE" altLang="de-DE" b="0" dirty="0"/>
              <a:t/>
            </a:r>
            <a:br>
              <a:rPr lang="de-DE" altLang="de-DE" b="0" dirty="0"/>
            </a:br>
            <a:endParaRPr lang="de-DE" altLang="de-DE" dirty="0"/>
          </a:p>
        </p:txBody>
      </p:sp>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442" y="2014889"/>
            <a:ext cx="1692746" cy="2201892"/>
          </a:xfrm>
          <a:prstGeom prst="rect">
            <a:avLst/>
          </a:prstGeom>
        </p:spPr>
      </p:pic>
      <p:sp>
        <p:nvSpPr>
          <p:cNvPr id="6" name="Textfeld 5"/>
          <p:cNvSpPr txBox="1"/>
          <p:nvPr/>
        </p:nvSpPr>
        <p:spPr>
          <a:xfrm>
            <a:off x="4471246" y="4191471"/>
            <a:ext cx="3917104" cy="461665"/>
          </a:xfrm>
          <a:prstGeom prst="rect">
            <a:avLst/>
          </a:prstGeom>
          <a:noFill/>
        </p:spPr>
        <p:txBody>
          <a:bodyPr wrap="square" rtlCol="0">
            <a:spAutoFit/>
          </a:bodyPr>
          <a:lstStyle/>
          <a:p>
            <a:r>
              <a:rPr lang="en-US" sz="800" dirty="0" smtClean="0"/>
              <a:t>Raphael’s </a:t>
            </a:r>
            <a:r>
              <a:rPr lang="en-US" sz="800" i="1" dirty="0" smtClean="0"/>
              <a:t>School of Athens</a:t>
            </a:r>
            <a:r>
              <a:rPr lang="en-US" sz="800" dirty="0" smtClean="0"/>
              <a:t>,</a:t>
            </a:r>
            <a:br>
              <a:rPr lang="en-US" sz="800" dirty="0" smtClean="0"/>
            </a:br>
            <a:r>
              <a:rPr lang="en-US" sz="800" dirty="0" smtClean="0"/>
              <a:t>detail showing Raphael’s portrait of Michelangelo as Heraclitus</a:t>
            </a:r>
            <a:br>
              <a:rPr lang="en-US" sz="800" dirty="0" smtClean="0"/>
            </a:br>
            <a:r>
              <a:rPr lang="en-US" sz="800" dirty="0" smtClean="0"/>
              <a:t>1500s, permission </a:t>
            </a:r>
            <a:r>
              <a:rPr lang="en-US" sz="800" dirty="0" err="1" smtClean="0"/>
              <a:t>PDArt</a:t>
            </a:r>
            <a:endParaRPr lang="en-US" sz="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6</a:t>
            </a:r>
            <a:r>
              <a:rPr lang="en-US" altLang="de-DE" dirty="0" smtClean="0"/>
              <a:t>. Results</a:t>
            </a:r>
            <a:endParaRPr lang="en-US" altLang="de-DE" dirty="0"/>
          </a:p>
        </p:txBody>
      </p:sp>
      <p:sp>
        <p:nvSpPr>
          <p:cNvPr id="6" name="Textfeld 5"/>
          <p:cNvSpPr txBox="1"/>
          <p:nvPr/>
        </p:nvSpPr>
        <p:spPr>
          <a:xfrm>
            <a:off x="1020024" y="4662211"/>
            <a:ext cx="4475905" cy="584775"/>
          </a:xfrm>
          <a:prstGeom prst="rect">
            <a:avLst/>
          </a:prstGeom>
          <a:noFill/>
        </p:spPr>
        <p:txBody>
          <a:bodyPr wrap="none" rtlCol="0">
            <a:spAutoFit/>
          </a:bodyPr>
          <a:lstStyle/>
          <a:p>
            <a:r>
              <a:rPr lang="en-US" sz="1600" baseline="30000" dirty="0"/>
              <a:t>+</a:t>
            </a:r>
            <a:r>
              <a:rPr lang="en-US" sz="1600" dirty="0" smtClean="0"/>
              <a:t> … standard deviation (SD, 1 </a:t>
            </a:r>
            <a:r>
              <a:rPr lang="en-US" sz="1600" dirty="0" smtClean="0">
                <a:sym typeface="Symbol"/>
              </a:rPr>
              <a:t>)</a:t>
            </a:r>
            <a:r>
              <a:rPr lang="en-US" sz="1600" dirty="0"/>
              <a:t/>
            </a:r>
            <a:br>
              <a:rPr lang="en-US" sz="1600" dirty="0"/>
            </a:br>
            <a:r>
              <a:rPr lang="en-US" sz="1600" dirty="0" smtClean="0"/>
              <a:t>* … value derived from known geodetic points</a:t>
            </a:r>
            <a:endParaRPr lang="en-US" sz="1600" dirty="0"/>
          </a:p>
        </p:txBody>
      </p:sp>
      <p:sp>
        <p:nvSpPr>
          <p:cNvPr id="7" name="Text Box 4"/>
          <p:cNvSpPr txBox="1">
            <a:spLocks noChangeArrowheads="1"/>
          </p:cNvSpPr>
          <p:nvPr/>
        </p:nvSpPr>
        <p:spPr bwMode="auto">
          <a:xfrm>
            <a:off x="971550" y="1052736"/>
            <a:ext cx="5982728"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Height accuracies of selected multi-temporal DTMs</a:t>
            </a:r>
            <a:endParaRPr lang="en-US" altLang="de-DE" sz="2000" dirty="0">
              <a:solidFill>
                <a:srgbClr val="FF0000"/>
              </a:solidFill>
              <a:latin typeface="Arial"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3863747191"/>
              </p:ext>
            </p:extLst>
          </p:nvPr>
        </p:nvGraphicFramePr>
        <p:xfrm>
          <a:off x="1007604" y="1487211"/>
          <a:ext cx="4464496" cy="3175000"/>
        </p:xfrm>
        <a:graphic>
          <a:graphicData uri="http://schemas.openxmlformats.org/drawingml/2006/table">
            <a:tbl>
              <a:tblPr firstRow="1" bandRow="1">
                <a:tableStyleId>{5C22544A-7EE6-4342-B048-85BDC9FD1C3A}</a:tableStyleId>
              </a:tblPr>
              <a:tblGrid>
                <a:gridCol w="1295165"/>
                <a:gridCol w="3169331"/>
              </a:tblGrid>
              <a:tr h="370840">
                <a:tc>
                  <a:txBody>
                    <a:bodyPr/>
                    <a:lstStyle/>
                    <a:p>
                      <a:pPr algn="ctr"/>
                      <a:r>
                        <a:rPr lang="en-US" sz="1600" dirty="0" smtClean="0"/>
                        <a:t>Date</a:t>
                      </a:r>
                      <a:endParaRPr lang="en-US" sz="1600" dirty="0"/>
                    </a:p>
                  </a:txBody>
                  <a:tcPr anchor="ctr"/>
                </a:tc>
                <a:tc>
                  <a:txBody>
                    <a:bodyPr/>
                    <a:lstStyle/>
                    <a:p>
                      <a:pPr algn="ctr"/>
                      <a:r>
                        <a:rPr lang="en-US" sz="1600" dirty="0" smtClean="0"/>
                        <a:t>Height accuracy</a:t>
                      </a:r>
                      <a:r>
                        <a:rPr lang="en-US" sz="1600" baseline="30000" dirty="0" smtClean="0"/>
                        <a:t>+</a:t>
                      </a:r>
                      <a:r>
                        <a:rPr lang="en-US" sz="1600" dirty="0" smtClean="0"/>
                        <a:t> (m)</a:t>
                      </a:r>
                      <a:br>
                        <a:rPr lang="en-US" sz="1600" dirty="0" smtClean="0"/>
                      </a:br>
                      <a:r>
                        <a:rPr lang="en-US" sz="1600" dirty="0" smtClean="0"/>
                        <a:t>of DTM</a:t>
                      </a:r>
                      <a:endParaRPr lang="en-US" sz="1600" dirty="0"/>
                    </a:p>
                  </a:txBody>
                  <a:tcPr anchor="ctr"/>
                </a:tc>
              </a:tr>
              <a:tr h="370840">
                <a:tc>
                  <a:txBody>
                    <a:bodyPr/>
                    <a:lstStyle/>
                    <a:p>
                      <a:pPr algn="ctr"/>
                      <a:r>
                        <a:rPr lang="en-US" sz="1600" dirty="0" smtClean="0"/>
                        <a:t>24.9.1954</a:t>
                      </a:r>
                      <a:endParaRPr lang="en-US" sz="1600" dirty="0"/>
                    </a:p>
                  </a:txBody>
                  <a:tcPr anchor="ctr"/>
                </a:tc>
                <a:tc>
                  <a:txBody>
                    <a:bodyPr/>
                    <a:lstStyle/>
                    <a:p>
                      <a:pPr algn="ctr"/>
                      <a:r>
                        <a:rPr lang="en-US" sz="1600" dirty="0" smtClean="0"/>
                        <a:t>±0.42</a:t>
                      </a:r>
                      <a:endParaRPr lang="en-US" sz="1600" dirty="0"/>
                    </a:p>
                  </a:txBody>
                  <a:tcPr anchor="ctr"/>
                </a:tc>
              </a:tr>
              <a:tr h="370840">
                <a:tc>
                  <a:txBody>
                    <a:bodyPr/>
                    <a:lstStyle/>
                    <a:p>
                      <a:pPr algn="ctr"/>
                      <a:r>
                        <a:rPr lang="en-US" sz="1600" dirty="0" smtClean="0"/>
                        <a:t>6.9.1974</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±0.17</a:t>
                      </a:r>
                    </a:p>
                  </a:txBody>
                  <a:tcPr anchor="ctr"/>
                </a:tc>
              </a:tr>
              <a:tr h="370840">
                <a:tc>
                  <a:txBody>
                    <a:bodyPr/>
                    <a:lstStyle/>
                    <a:p>
                      <a:pPr algn="ctr"/>
                      <a:r>
                        <a:rPr lang="en-US" sz="1600" dirty="0" smtClean="0"/>
                        <a:t>18.9.1992</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±0.16</a:t>
                      </a:r>
                    </a:p>
                  </a:txBody>
                  <a:tcPr anchor="ctr"/>
                </a:tc>
              </a:tr>
              <a:tr h="370840">
                <a:tc>
                  <a:txBody>
                    <a:bodyPr/>
                    <a:lstStyle/>
                    <a:p>
                      <a:pPr algn="ctr"/>
                      <a:r>
                        <a:rPr lang="en-US" sz="1600" dirty="0" smtClean="0"/>
                        <a:t>8.9.2009</a:t>
                      </a:r>
                      <a:endParaRPr lang="en-US" sz="1600" dirty="0"/>
                    </a:p>
                  </a:txBody>
                  <a:tcPr anchor="ctr"/>
                </a:tc>
                <a:tc>
                  <a:txBody>
                    <a:bodyPr/>
                    <a:lstStyle/>
                    <a:p>
                      <a:pPr algn="ctr"/>
                      <a:r>
                        <a:rPr lang="en-US" sz="1600" dirty="0" smtClean="0"/>
                        <a:t>height reference (ALS data)</a:t>
                      </a:r>
                      <a:endParaRPr lang="en-US" sz="1600" dirty="0"/>
                    </a:p>
                  </a:txBody>
                  <a:tcPr anchor="ctr"/>
                </a:tc>
              </a:tr>
              <a:tr h="370840">
                <a:tc>
                  <a:txBody>
                    <a:bodyPr/>
                    <a:lstStyle/>
                    <a:p>
                      <a:pPr algn="ctr"/>
                      <a:r>
                        <a:rPr lang="en-US" sz="1600" dirty="0" smtClean="0"/>
                        <a:t>28.8.2015</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±0.12</a:t>
                      </a:r>
                    </a:p>
                  </a:txBody>
                  <a:tcPr anchor="ctr"/>
                </a:tc>
              </a:tr>
              <a:tr h="370840">
                <a:tc>
                  <a:txBody>
                    <a:bodyPr/>
                    <a:lstStyle/>
                    <a:p>
                      <a:pPr algn="ctr"/>
                      <a:r>
                        <a:rPr lang="en-US" sz="1600" dirty="0" smtClean="0"/>
                        <a:t>26.7.2016</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±0.09/</a:t>
                      </a:r>
                      <a:r>
                        <a:rPr lang="en-US" sz="1600" baseline="0" dirty="0" smtClean="0"/>
                        <a:t> </a:t>
                      </a:r>
                      <a:r>
                        <a:rPr lang="en-US" sz="1600" dirty="0" smtClean="0"/>
                        <a:t>±0.09*</a:t>
                      </a:r>
                      <a:r>
                        <a:rPr lang="en-US" sz="1600" baseline="0" dirty="0" smtClean="0"/>
                        <a:t> (30 points)</a:t>
                      </a:r>
                      <a:endParaRPr lang="en-US" sz="1600" dirty="0" smtClean="0"/>
                    </a:p>
                  </a:txBody>
                  <a:tcPr anchor="ctr"/>
                </a:tc>
              </a:tr>
              <a:tr h="370840">
                <a:tc>
                  <a:txBody>
                    <a:bodyPr/>
                    <a:lstStyle/>
                    <a:p>
                      <a:pPr algn="ctr"/>
                      <a:r>
                        <a:rPr lang="en-US" sz="1600" dirty="0" smtClean="0"/>
                        <a:t>22.8.2017</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±0.07/</a:t>
                      </a:r>
                      <a:r>
                        <a:rPr lang="en-US" sz="1600" baseline="0" dirty="0" smtClean="0"/>
                        <a:t> </a:t>
                      </a:r>
                      <a:r>
                        <a:rPr lang="en-US" sz="1600" dirty="0" smtClean="0"/>
                        <a:t>±0.06*</a:t>
                      </a:r>
                      <a:r>
                        <a:rPr lang="en-US" sz="1600" baseline="0" dirty="0" smtClean="0"/>
                        <a:t> (42 points)</a:t>
                      </a:r>
                      <a:endParaRPr lang="en-US" sz="1600" dirty="0" smtClean="0"/>
                    </a:p>
                  </a:txBody>
                  <a:tcPr anchor="ctr"/>
                </a:tc>
              </a:tr>
            </a:tbl>
          </a:graphicData>
        </a:graphic>
      </p:graphicFrame>
    </p:spTree>
    <p:extLst>
      <p:ext uri="{BB962C8B-B14F-4D97-AF65-F5344CB8AC3E}">
        <p14:creationId xmlns:p14="http://schemas.microsoft.com/office/powerpoint/2010/main" val="648758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6</a:t>
            </a:r>
            <a:r>
              <a:rPr lang="en-US" altLang="de-DE" dirty="0" smtClean="0"/>
              <a:t>. Results</a:t>
            </a:r>
            <a:endParaRPr lang="en-US" altLang="de-DE" dirty="0"/>
          </a:p>
        </p:txBody>
      </p:sp>
      <p:sp>
        <p:nvSpPr>
          <p:cNvPr id="7" name="Text Box 4"/>
          <p:cNvSpPr txBox="1">
            <a:spLocks noChangeArrowheads="1"/>
          </p:cNvSpPr>
          <p:nvPr/>
        </p:nvSpPr>
        <p:spPr bwMode="auto">
          <a:xfrm>
            <a:off x="971550" y="1052736"/>
            <a:ext cx="4280467"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Time-lapse relief change 1954-2017</a:t>
            </a:r>
            <a:endParaRPr lang="en-US" altLang="de-DE" sz="2000" dirty="0">
              <a:solidFill>
                <a:srgbClr val="FF0000"/>
              </a:solidFill>
              <a:latin typeface="Arial"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1556792"/>
            <a:ext cx="7804835" cy="3911500"/>
          </a:xfrm>
          <a:prstGeom prst="rect">
            <a:avLst/>
          </a:prstGeom>
        </p:spPr>
      </p:pic>
      <p:sp>
        <p:nvSpPr>
          <p:cNvPr id="9" name="Textfeld 8"/>
          <p:cNvSpPr txBox="1"/>
          <p:nvPr/>
        </p:nvSpPr>
        <p:spPr>
          <a:xfrm>
            <a:off x="971550" y="5467063"/>
            <a:ext cx="5631670" cy="584775"/>
          </a:xfrm>
          <a:prstGeom prst="rect">
            <a:avLst/>
          </a:prstGeom>
          <a:noFill/>
        </p:spPr>
        <p:txBody>
          <a:bodyPr wrap="none" rtlCol="0">
            <a:spAutoFit/>
          </a:bodyPr>
          <a:lstStyle/>
          <a:p>
            <a:r>
              <a:rPr lang="en-US" sz="1600" dirty="0" smtClean="0"/>
              <a:t>Epochs: </a:t>
            </a:r>
            <a:r>
              <a:rPr lang="de-AT" sz="1600" dirty="0" smtClean="0"/>
              <a:t>1954-1974-1992-2002-2006-2009-2012-2015-2017</a:t>
            </a:r>
            <a:br>
              <a:rPr lang="de-AT" sz="1600" dirty="0" smtClean="0"/>
            </a:br>
            <a:r>
              <a:rPr lang="de-AT" sz="1600" dirty="0" err="1"/>
              <a:t>Grid</a:t>
            </a:r>
            <a:r>
              <a:rPr lang="de-AT" sz="1600" dirty="0"/>
              <a:t> </a:t>
            </a:r>
            <a:r>
              <a:rPr lang="de-AT" sz="1600" dirty="0" err="1" smtClean="0"/>
              <a:t>spacing</a:t>
            </a:r>
            <a:r>
              <a:rPr lang="de-AT" sz="1600" dirty="0"/>
              <a:t> </a:t>
            </a:r>
            <a:r>
              <a:rPr lang="de-AT" sz="1600" dirty="0" err="1"/>
              <a:t>of</a:t>
            </a:r>
            <a:r>
              <a:rPr lang="de-AT" sz="1600" dirty="0"/>
              <a:t> DTM : </a:t>
            </a:r>
            <a:r>
              <a:rPr lang="de-AT" sz="1600" dirty="0" smtClean="0"/>
              <a:t>2 m</a:t>
            </a:r>
          </a:p>
        </p:txBody>
      </p:sp>
    </p:spTree>
    <p:extLst>
      <p:ext uri="{BB962C8B-B14F-4D97-AF65-F5344CB8AC3E}">
        <p14:creationId xmlns:p14="http://schemas.microsoft.com/office/powerpoint/2010/main" val="3479260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0" y="1556792"/>
            <a:ext cx="7804800" cy="3909090"/>
          </a:xfrm>
          <a:prstGeom prst="rect">
            <a:avLst/>
          </a:prstGeom>
        </p:spPr>
      </p:pic>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6</a:t>
            </a:r>
            <a:r>
              <a:rPr lang="en-US" altLang="de-DE" dirty="0" smtClean="0"/>
              <a:t>. Results</a:t>
            </a:r>
            <a:endParaRPr lang="en-US" altLang="de-DE" dirty="0"/>
          </a:p>
        </p:txBody>
      </p:sp>
      <p:sp>
        <p:nvSpPr>
          <p:cNvPr id="7" name="Text Box 4"/>
          <p:cNvSpPr txBox="1">
            <a:spLocks noChangeArrowheads="1"/>
          </p:cNvSpPr>
          <p:nvPr/>
        </p:nvSpPr>
        <p:spPr bwMode="auto">
          <a:xfrm>
            <a:off x="971550" y="1052736"/>
            <a:ext cx="4280467"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Time-lapse relief change 2016-2017</a:t>
            </a:r>
            <a:endParaRPr lang="en-US" altLang="de-DE" sz="2000" dirty="0">
              <a:solidFill>
                <a:srgbClr val="FF0000"/>
              </a:solidFill>
              <a:latin typeface="Arial" charset="0"/>
            </a:endParaRPr>
          </a:p>
        </p:txBody>
      </p:sp>
      <p:sp>
        <p:nvSpPr>
          <p:cNvPr id="9" name="Textfeld 8"/>
          <p:cNvSpPr txBox="1"/>
          <p:nvPr/>
        </p:nvSpPr>
        <p:spPr>
          <a:xfrm>
            <a:off x="971550" y="5467063"/>
            <a:ext cx="5321329" cy="584775"/>
          </a:xfrm>
          <a:prstGeom prst="rect">
            <a:avLst/>
          </a:prstGeom>
          <a:noFill/>
        </p:spPr>
        <p:txBody>
          <a:bodyPr wrap="none" rtlCol="0">
            <a:spAutoFit/>
          </a:bodyPr>
          <a:lstStyle/>
          <a:p>
            <a:r>
              <a:rPr lang="en-US" sz="1600" dirty="0" smtClean="0"/>
              <a:t>Epochs: </a:t>
            </a:r>
            <a:r>
              <a:rPr lang="de-AT" sz="1600" dirty="0" smtClean="0"/>
              <a:t>2016 </a:t>
            </a:r>
            <a:r>
              <a:rPr lang="de-AT" sz="1600" dirty="0" err="1" smtClean="0"/>
              <a:t>and</a:t>
            </a:r>
            <a:r>
              <a:rPr lang="de-AT" sz="1600" dirty="0" smtClean="0"/>
              <a:t> 2017 (UAV-</a:t>
            </a:r>
            <a:r>
              <a:rPr lang="de-AT" sz="1600" dirty="0" err="1" smtClean="0"/>
              <a:t>based</a:t>
            </a:r>
            <a:r>
              <a:rPr lang="de-AT" sz="1600" dirty="0" smtClean="0"/>
              <a:t> </a:t>
            </a:r>
            <a:r>
              <a:rPr lang="de-AT" sz="1600" dirty="0" err="1" smtClean="0"/>
              <a:t>aerial</a:t>
            </a:r>
            <a:r>
              <a:rPr lang="de-AT" sz="1600" dirty="0" smtClean="0"/>
              <a:t> </a:t>
            </a:r>
            <a:r>
              <a:rPr lang="de-AT" sz="1600" dirty="0" err="1" smtClean="0"/>
              <a:t>surveys</a:t>
            </a:r>
            <a:r>
              <a:rPr lang="de-AT" sz="1600" dirty="0" smtClean="0"/>
              <a:t> </a:t>
            </a:r>
            <a:r>
              <a:rPr lang="de-AT" sz="1600" dirty="0" err="1" smtClean="0"/>
              <a:t>only</a:t>
            </a:r>
            <a:r>
              <a:rPr lang="de-AT" sz="1600" dirty="0" smtClean="0"/>
              <a:t>)</a:t>
            </a:r>
          </a:p>
          <a:p>
            <a:r>
              <a:rPr lang="de-AT" sz="1600" dirty="0" err="1" smtClean="0"/>
              <a:t>Grid</a:t>
            </a:r>
            <a:r>
              <a:rPr lang="de-AT" sz="1600" dirty="0" smtClean="0"/>
              <a:t> </a:t>
            </a:r>
            <a:r>
              <a:rPr lang="de-AT" sz="1600" dirty="0" err="1" smtClean="0"/>
              <a:t>spacing</a:t>
            </a:r>
            <a:r>
              <a:rPr lang="de-AT" sz="1600" dirty="0" smtClean="0"/>
              <a:t> </a:t>
            </a:r>
            <a:r>
              <a:rPr lang="de-AT" sz="1600" dirty="0" err="1" smtClean="0"/>
              <a:t>of</a:t>
            </a:r>
            <a:r>
              <a:rPr lang="de-AT" sz="1600" dirty="0" smtClean="0"/>
              <a:t> DTM: 20 cm</a:t>
            </a:r>
          </a:p>
        </p:txBody>
      </p:sp>
    </p:spTree>
    <p:extLst>
      <p:ext uri="{BB962C8B-B14F-4D97-AF65-F5344CB8AC3E}">
        <p14:creationId xmlns:p14="http://schemas.microsoft.com/office/powerpoint/2010/main" val="12055464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6</a:t>
            </a:r>
            <a:r>
              <a:rPr lang="en-US" altLang="de-DE" dirty="0" smtClean="0"/>
              <a:t>. Results</a:t>
            </a:r>
            <a:endParaRPr lang="en-US" altLang="de-DE" dirty="0"/>
          </a:p>
        </p:txBody>
      </p:sp>
      <p:sp>
        <p:nvSpPr>
          <p:cNvPr id="6" name="Textfeld 5"/>
          <p:cNvSpPr txBox="1"/>
          <p:nvPr/>
        </p:nvSpPr>
        <p:spPr>
          <a:xfrm>
            <a:off x="1020024" y="5944926"/>
            <a:ext cx="3807132" cy="523220"/>
          </a:xfrm>
          <a:prstGeom prst="rect">
            <a:avLst/>
          </a:prstGeom>
          <a:noFill/>
        </p:spPr>
        <p:txBody>
          <a:bodyPr wrap="none" rtlCol="0">
            <a:spAutoFit/>
          </a:bodyPr>
          <a:lstStyle/>
          <a:p>
            <a:r>
              <a:rPr lang="en-US" baseline="30000" dirty="0"/>
              <a:t>+</a:t>
            </a:r>
            <a:r>
              <a:rPr lang="en-US" dirty="0" smtClean="0"/>
              <a:t> … area average referring to AOI            </a:t>
            </a:r>
            <a:r>
              <a:rPr lang="en-US" dirty="0"/>
              <a:t/>
            </a:r>
            <a:br>
              <a:rPr lang="en-US" dirty="0"/>
            </a:br>
            <a:r>
              <a:rPr lang="en-US" dirty="0" smtClean="0"/>
              <a:t>* … RTK-GNSS measurements scaled to AOI</a:t>
            </a:r>
            <a:endParaRPr lang="en-US" dirty="0"/>
          </a:p>
        </p:txBody>
      </p:sp>
      <p:sp>
        <p:nvSpPr>
          <p:cNvPr id="7" name="Text Box 4"/>
          <p:cNvSpPr txBox="1">
            <a:spLocks noChangeArrowheads="1"/>
          </p:cNvSpPr>
          <p:nvPr/>
        </p:nvSpPr>
        <p:spPr bwMode="auto">
          <a:xfrm>
            <a:off x="971550" y="1052736"/>
            <a:ext cx="5812810"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Numerical values of the velocity graph 1954-2917</a:t>
            </a:r>
            <a:endParaRPr lang="en-US" altLang="de-DE" sz="2000" dirty="0">
              <a:solidFill>
                <a:srgbClr val="FF0000"/>
              </a:solidFill>
              <a:latin typeface="Arial"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1287643155"/>
              </p:ext>
            </p:extLst>
          </p:nvPr>
        </p:nvGraphicFramePr>
        <p:xfrm>
          <a:off x="1007604" y="1487211"/>
          <a:ext cx="7069597" cy="4426068"/>
        </p:xfrm>
        <a:graphic>
          <a:graphicData uri="http://schemas.openxmlformats.org/drawingml/2006/table">
            <a:tbl>
              <a:tblPr firstRow="1" bandRow="1">
                <a:tableStyleId>{5C22544A-7EE6-4342-B048-85BDC9FD1C3A}</a:tableStyleId>
              </a:tblPr>
              <a:tblGrid>
                <a:gridCol w="2383464"/>
                <a:gridCol w="2477076"/>
                <a:gridCol w="2209057"/>
              </a:tblGrid>
              <a:tr h="751596">
                <a:tc>
                  <a:txBody>
                    <a:bodyPr/>
                    <a:lstStyle/>
                    <a:p>
                      <a:pPr algn="ctr"/>
                      <a:r>
                        <a:rPr lang="en-US" sz="1400" dirty="0" smtClean="0"/>
                        <a:t>Time</a:t>
                      </a:r>
                      <a:r>
                        <a:rPr lang="en-US" sz="1400" baseline="0" dirty="0" smtClean="0"/>
                        <a:t> interval </a:t>
                      </a:r>
                      <a:endParaRPr lang="en-US" sz="1400" dirty="0"/>
                    </a:p>
                  </a:txBody>
                  <a:tcPr anchor="ctr"/>
                </a:tc>
                <a:tc>
                  <a:txBody>
                    <a:bodyPr/>
                    <a:lstStyle/>
                    <a:p>
                      <a:pPr algn="ctr"/>
                      <a:r>
                        <a:rPr lang="en-US" sz="1400" dirty="0" smtClean="0"/>
                        <a:t>Mean annual horizontal flow velocity</a:t>
                      </a:r>
                      <a:r>
                        <a:rPr lang="en-US" sz="1400" baseline="30000" dirty="0" smtClean="0"/>
                        <a:t>+</a:t>
                      </a:r>
                      <a:r>
                        <a:rPr lang="en-US" sz="1400" dirty="0" smtClean="0"/>
                        <a:t> (m/year)</a:t>
                      </a:r>
                      <a:endParaRPr lang="en-US" sz="1400" dirty="0"/>
                    </a:p>
                  </a:txBody>
                  <a:tcPr anchor="ctr"/>
                </a:tc>
                <a:tc>
                  <a:txBody>
                    <a:bodyPr/>
                    <a:lstStyle/>
                    <a:p>
                      <a:pPr algn="ctr"/>
                      <a:r>
                        <a:rPr lang="en-US" sz="1400" dirty="0" smtClean="0"/>
                        <a:t>Relative value (%) in</a:t>
                      </a:r>
                      <a:r>
                        <a:rPr lang="en-US" sz="1400" baseline="0" dirty="0" smtClean="0"/>
                        <a:t> respect to 2014-2015</a:t>
                      </a:r>
                      <a:endParaRPr lang="en-US" sz="1400" dirty="0"/>
                    </a:p>
                  </a:txBody>
                  <a:tcPr anchor="ctr"/>
                </a:tc>
              </a:tr>
              <a:tr h="306206">
                <a:tc>
                  <a:txBody>
                    <a:bodyPr/>
                    <a:lstStyle/>
                    <a:p>
                      <a:pPr algn="ctr"/>
                      <a:r>
                        <a:rPr lang="en-US" sz="1400" dirty="0" smtClean="0"/>
                        <a:t>24.9.1954 - 29.9.1969</a:t>
                      </a:r>
                      <a:endParaRPr lang="en-US" sz="1400" dirty="0"/>
                    </a:p>
                  </a:txBody>
                  <a:tcPr anchor="ctr"/>
                </a:tc>
                <a:tc>
                  <a:txBody>
                    <a:bodyPr/>
                    <a:lstStyle/>
                    <a:p>
                      <a:pPr algn="ctr"/>
                      <a:r>
                        <a:rPr lang="en-US" sz="1400" dirty="0" smtClean="0"/>
                        <a:t>0.433</a:t>
                      </a:r>
                      <a:endParaRPr lang="en-US" sz="1400" dirty="0"/>
                    </a:p>
                  </a:txBody>
                  <a:tcPr anchor="ctr"/>
                </a:tc>
                <a:tc>
                  <a:txBody>
                    <a:bodyPr/>
                    <a:lstStyle/>
                    <a:p>
                      <a:pPr algn="ctr"/>
                      <a:r>
                        <a:rPr lang="en-US" sz="1400" dirty="0" smtClean="0"/>
                        <a:t>13.18</a:t>
                      </a:r>
                      <a:endParaRPr lang="en-US" sz="1400" dirty="0"/>
                    </a:p>
                  </a:txBody>
                  <a:tcPr anchor="ctr"/>
                </a:tc>
              </a:tr>
              <a:tr h="306206">
                <a:tc>
                  <a:txBody>
                    <a:bodyPr/>
                    <a:lstStyle/>
                    <a:p>
                      <a:pPr algn="ctr"/>
                      <a:r>
                        <a:rPr lang="en-US" sz="1400" dirty="0" smtClean="0"/>
                        <a:t>29.9.1969 - 6.9.1974</a:t>
                      </a:r>
                      <a:endParaRPr lang="en-US" sz="1400" dirty="0"/>
                    </a:p>
                  </a:txBody>
                  <a:tcPr anchor="ctr"/>
                </a:tc>
                <a:tc>
                  <a:txBody>
                    <a:bodyPr/>
                    <a:lstStyle/>
                    <a:p>
                      <a:pPr algn="ctr"/>
                      <a:r>
                        <a:rPr lang="en-US" sz="1400" dirty="0" smtClean="0"/>
                        <a:t>0.162</a:t>
                      </a:r>
                      <a:endParaRPr lang="en-US" sz="1400" dirty="0"/>
                    </a:p>
                  </a:txBody>
                  <a:tcPr anchor="ctr"/>
                </a:tc>
                <a:tc>
                  <a:txBody>
                    <a:bodyPr/>
                    <a:lstStyle/>
                    <a:p>
                      <a:pPr algn="ctr"/>
                      <a:r>
                        <a:rPr lang="en-US" sz="1400" dirty="0" smtClean="0"/>
                        <a:t>4.95</a:t>
                      </a:r>
                      <a:endParaRPr lang="en-US" sz="1400" dirty="0"/>
                    </a:p>
                  </a:txBody>
                  <a:tcPr anchor="ctr"/>
                </a:tc>
              </a:tr>
              <a:tr h="306206">
                <a:tc>
                  <a:txBody>
                    <a:bodyPr/>
                    <a:lstStyle/>
                    <a:p>
                      <a:pPr algn="ctr"/>
                      <a:r>
                        <a:rPr lang="en-US" sz="1400" dirty="0" smtClean="0"/>
                        <a:t>6.9.1974 - 9.10.1981</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0.175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5.32</a:t>
                      </a:r>
                    </a:p>
                  </a:txBody>
                  <a:tcPr anchor="ctr"/>
                </a:tc>
              </a:tr>
              <a:tr h="306206">
                <a:tc>
                  <a:txBody>
                    <a:bodyPr/>
                    <a:lstStyle/>
                    <a:p>
                      <a:pPr algn="ctr"/>
                      <a:r>
                        <a:rPr lang="en-US" sz="1400" dirty="0" smtClean="0"/>
                        <a:t>9.10.1981 -</a:t>
                      </a:r>
                      <a:r>
                        <a:rPr lang="en-US" sz="1400" baseline="0" dirty="0" smtClean="0"/>
                        <a:t> 18.9.1992</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0.224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6.83</a:t>
                      </a:r>
                    </a:p>
                  </a:txBody>
                  <a:tcPr anchor="ctr"/>
                </a:tc>
              </a:tr>
              <a:tr h="306206">
                <a:tc>
                  <a:txBody>
                    <a:bodyPr/>
                    <a:lstStyle/>
                    <a:p>
                      <a:pPr algn="ctr"/>
                      <a:r>
                        <a:rPr lang="en-US" sz="1400" dirty="0" smtClean="0"/>
                        <a:t>18.9.1992 - 18.9.2002</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0.749</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22.82</a:t>
                      </a:r>
                    </a:p>
                  </a:txBody>
                  <a:tcPr anchor="ctr"/>
                </a:tc>
              </a:tr>
              <a:tr h="306206">
                <a:tc>
                  <a:txBody>
                    <a:bodyPr/>
                    <a:lstStyle/>
                    <a:p>
                      <a:pPr algn="ctr"/>
                      <a:r>
                        <a:rPr lang="en-US" sz="1400" dirty="0" smtClean="0"/>
                        <a:t>18.9.2002 - 21.9.2006</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0.941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28.68</a:t>
                      </a:r>
                    </a:p>
                  </a:txBody>
                  <a:tcPr anchor="ctr"/>
                </a:tc>
              </a:tr>
              <a:tr h="306206">
                <a:tc>
                  <a:txBody>
                    <a:bodyPr/>
                    <a:lstStyle/>
                    <a:p>
                      <a:pPr algn="ctr"/>
                      <a:r>
                        <a:rPr lang="en-US" sz="1400" dirty="0" smtClean="0"/>
                        <a:t>21.9. 2006</a:t>
                      </a:r>
                      <a:r>
                        <a:rPr lang="en-US" sz="1400" baseline="0" dirty="0" smtClean="0"/>
                        <a:t> - 8.9.2009</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0.794</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24.20</a:t>
                      </a:r>
                    </a:p>
                  </a:txBody>
                  <a:tcPr anchor="ctr"/>
                </a:tc>
              </a:tr>
              <a:tr h="306206">
                <a:tc>
                  <a:txBody>
                    <a:bodyPr/>
                    <a:lstStyle/>
                    <a:p>
                      <a:pPr algn="ctr"/>
                      <a:r>
                        <a:rPr lang="en-US" sz="1400" dirty="0" smtClean="0"/>
                        <a:t>8.9.2009</a:t>
                      </a:r>
                      <a:r>
                        <a:rPr lang="en-US" sz="1400" baseline="0" dirty="0" smtClean="0"/>
                        <a:t> - 28.8.2012</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1.631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49.71</a:t>
                      </a:r>
                    </a:p>
                  </a:txBody>
                  <a:tcPr anchor="ctr"/>
                </a:tc>
              </a:tr>
              <a:tr h="306206">
                <a:tc>
                  <a:txBody>
                    <a:bodyPr/>
                    <a:lstStyle/>
                    <a:p>
                      <a:pPr algn="ctr"/>
                      <a:r>
                        <a:rPr lang="en-US" sz="1400" dirty="0" smtClean="0"/>
                        <a:t>28.8.2012 - 2.8.2014</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2.550</a:t>
                      </a:r>
                      <a:r>
                        <a:rPr lang="en-US" sz="1400" baseline="30000" dirty="0" smtClean="0"/>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77.72</a:t>
                      </a:r>
                    </a:p>
                  </a:txBody>
                  <a:tcPr anchor="ctr"/>
                </a:tc>
              </a:tr>
              <a:tr h="306206">
                <a:tc>
                  <a:txBody>
                    <a:bodyPr/>
                    <a:lstStyle/>
                    <a:p>
                      <a:pPr algn="ctr"/>
                      <a:r>
                        <a:rPr lang="en-US" sz="1400" dirty="0" smtClean="0"/>
                        <a:t>2.8.2014 - 28.8.2015</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3.282</a:t>
                      </a:r>
                      <a:r>
                        <a:rPr lang="en-US" sz="1400" baseline="0" dirty="0" smtClean="0"/>
                        <a:t>*</a:t>
                      </a:r>
                      <a:endParaRPr lang="en-US" sz="14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100.00</a:t>
                      </a:r>
                    </a:p>
                  </a:txBody>
                  <a:tcPr anchor="ctr"/>
                </a:tc>
              </a:tr>
              <a:tr h="306206">
                <a:tc>
                  <a:txBody>
                    <a:bodyPr/>
                    <a:lstStyle/>
                    <a:p>
                      <a:pPr algn="ctr"/>
                      <a:r>
                        <a:rPr lang="en-US" sz="1400" dirty="0" smtClean="0"/>
                        <a:t>28.8.2015 - 26.7.2016</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2.911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88.72</a:t>
                      </a:r>
                    </a:p>
                  </a:txBody>
                  <a:tcPr anchor="ctr"/>
                </a:tc>
              </a:tr>
              <a:tr h="306206">
                <a:tc>
                  <a:txBody>
                    <a:bodyPr/>
                    <a:lstStyle/>
                    <a:p>
                      <a:pPr algn="ctr"/>
                      <a:r>
                        <a:rPr lang="en-US" sz="1400" dirty="0" smtClean="0"/>
                        <a:t>26.7.2016 - 22.8.2017</a:t>
                      </a:r>
                      <a:endParaRPr lang="en-US" sz="1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1.925</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58.65</a:t>
                      </a:r>
                    </a:p>
                  </a:txBody>
                  <a:tcPr anchor="ctr"/>
                </a:tc>
              </a:tr>
            </a:tbl>
          </a:graphicData>
        </a:graphic>
      </p:graphicFrame>
      <p:sp>
        <p:nvSpPr>
          <p:cNvPr id="9" name="Textfeld 8"/>
          <p:cNvSpPr txBox="1"/>
          <p:nvPr/>
        </p:nvSpPr>
        <p:spPr>
          <a:xfrm>
            <a:off x="5557865" y="5944926"/>
            <a:ext cx="3047629" cy="523220"/>
          </a:xfrm>
          <a:prstGeom prst="rect">
            <a:avLst/>
          </a:prstGeom>
          <a:noFill/>
        </p:spPr>
        <p:txBody>
          <a:bodyPr wrap="none" rtlCol="0">
            <a:spAutoFit/>
          </a:bodyPr>
          <a:lstStyle/>
          <a:p>
            <a:r>
              <a:rPr lang="en-US" baseline="30000" dirty="0" smtClean="0"/>
              <a:t>#</a:t>
            </a:r>
            <a:r>
              <a:rPr lang="en-US" dirty="0" smtClean="0"/>
              <a:t> … value derived from velocity data</a:t>
            </a:r>
          </a:p>
          <a:p>
            <a:r>
              <a:rPr lang="en-US" dirty="0" smtClean="0"/>
              <a:t>       2012-2015 and 2014-2015</a:t>
            </a:r>
            <a:endParaRPr lang="en-US" dirty="0"/>
          </a:p>
        </p:txBody>
      </p:sp>
    </p:spTree>
    <p:extLst>
      <p:ext uri="{BB962C8B-B14F-4D97-AF65-F5344CB8AC3E}">
        <p14:creationId xmlns:p14="http://schemas.microsoft.com/office/powerpoint/2010/main" val="30943603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6</a:t>
            </a:r>
            <a:r>
              <a:rPr lang="en-US" altLang="de-DE" dirty="0" smtClean="0"/>
              <a:t>. Results</a:t>
            </a:r>
            <a:endParaRPr lang="en-US" altLang="de-DE" dirty="0"/>
          </a:p>
        </p:txBody>
      </p:sp>
      <p:sp>
        <p:nvSpPr>
          <p:cNvPr id="7" name="Text Box 4"/>
          <p:cNvSpPr txBox="1">
            <a:spLocks noChangeArrowheads="1"/>
          </p:cNvSpPr>
          <p:nvPr/>
        </p:nvSpPr>
        <p:spPr bwMode="auto">
          <a:xfrm>
            <a:off x="971550" y="1052736"/>
            <a:ext cx="6350713"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Velocity graph 1954-2017 of </a:t>
            </a:r>
            <a:r>
              <a:rPr lang="en-US" altLang="de-DE" sz="2000" dirty="0" err="1" smtClean="0">
                <a:solidFill>
                  <a:srgbClr val="FF0000"/>
                </a:solidFill>
                <a:latin typeface="Arial" charset="0"/>
              </a:rPr>
              <a:t>Tschadinhorn</a:t>
            </a:r>
            <a:r>
              <a:rPr lang="en-US" altLang="de-DE" sz="2000" dirty="0" smtClean="0">
                <a:solidFill>
                  <a:srgbClr val="FF0000"/>
                </a:solidFill>
                <a:latin typeface="Arial" charset="0"/>
              </a:rPr>
              <a:t> rock glacier</a:t>
            </a:r>
            <a:endParaRPr lang="en-US" altLang="de-DE" sz="2000" dirty="0">
              <a:solidFill>
                <a:srgbClr val="FF0000"/>
              </a:solidFill>
              <a:latin typeface="Arial" charset="0"/>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875" y="1592796"/>
            <a:ext cx="7884601" cy="4521624"/>
          </a:xfrm>
          <a:prstGeom prst="rect">
            <a:avLst/>
          </a:prstGeom>
        </p:spPr>
      </p:pic>
    </p:spTree>
    <p:extLst>
      <p:ext uri="{BB962C8B-B14F-4D97-AF65-F5344CB8AC3E}">
        <p14:creationId xmlns:p14="http://schemas.microsoft.com/office/powerpoint/2010/main" val="15608136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7</a:t>
            </a:r>
            <a:r>
              <a:rPr lang="en-US" altLang="de-DE" dirty="0" smtClean="0"/>
              <a:t>. Discussion</a:t>
            </a:r>
            <a:endParaRPr lang="en-US" altLang="de-DE" dirty="0"/>
          </a:p>
        </p:txBody>
      </p:sp>
      <p:sp>
        <p:nvSpPr>
          <p:cNvPr id="3" name="Text Box 5"/>
          <p:cNvSpPr txBox="1">
            <a:spLocks noChangeArrowheads="1"/>
          </p:cNvSpPr>
          <p:nvPr/>
        </p:nvSpPr>
        <p:spPr bwMode="auto">
          <a:xfrm>
            <a:off x="961288" y="1268760"/>
            <a:ext cx="7967196" cy="537070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itchFamily="18" charset="0"/>
              </a:defRPr>
            </a:lvl1pPr>
            <a:lvl2pPr marL="1265238" indent="-457200">
              <a:defRPr sz="2400">
                <a:solidFill>
                  <a:schemeClr val="tx1"/>
                </a:solidFill>
                <a:latin typeface="Times New Roman" pitchFamily="18" charset="0"/>
              </a:defRPr>
            </a:lvl2pPr>
            <a:lvl3pPr marL="1901825" indent="-457200">
              <a:defRPr sz="2400">
                <a:solidFill>
                  <a:schemeClr val="tx1"/>
                </a:solidFill>
                <a:latin typeface="Times New Roman" pitchFamily="18" charset="0"/>
              </a:defRPr>
            </a:lvl3pPr>
            <a:lvl4pPr marL="2538413" indent="-457200">
              <a:defRPr sz="2400">
                <a:solidFill>
                  <a:schemeClr val="tx1"/>
                </a:solidFill>
                <a:latin typeface="Times New Roman" pitchFamily="18" charset="0"/>
              </a:defRPr>
            </a:lvl4pPr>
            <a:lvl5pPr marL="3175000" indent="-457200">
              <a:defRPr sz="2400">
                <a:solidFill>
                  <a:schemeClr val="tx1"/>
                </a:solidFill>
                <a:latin typeface="Times New Roman" pitchFamily="18" charset="0"/>
              </a:defRPr>
            </a:lvl5pPr>
            <a:lvl6pPr marL="3632200" indent="-457200" fontAlgn="base">
              <a:spcBef>
                <a:spcPct val="0"/>
              </a:spcBef>
              <a:spcAft>
                <a:spcPct val="0"/>
              </a:spcAft>
              <a:defRPr sz="2400">
                <a:solidFill>
                  <a:schemeClr val="tx1"/>
                </a:solidFill>
                <a:latin typeface="Times New Roman" pitchFamily="18" charset="0"/>
              </a:defRPr>
            </a:lvl6pPr>
            <a:lvl7pPr marL="4089400" indent="-457200" fontAlgn="base">
              <a:spcBef>
                <a:spcPct val="0"/>
              </a:spcBef>
              <a:spcAft>
                <a:spcPct val="0"/>
              </a:spcAft>
              <a:defRPr sz="2400">
                <a:solidFill>
                  <a:schemeClr val="tx1"/>
                </a:solidFill>
                <a:latin typeface="Times New Roman" pitchFamily="18" charset="0"/>
              </a:defRPr>
            </a:lvl7pPr>
            <a:lvl8pPr marL="4546600" indent="-457200" fontAlgn="base">
              <a:spcBef>
                <a:spcPct val="0"/>
              </a:spcBef>
              <a:spcAft>
                <a:spcPct val="0"/>
              </a:spcAft>
              <a:defRPr sz="2400">
                <a:solidFill>
                  <a:schemeClr val="tx1"/>
                </a:solidFill>
                <a:latin typeface="Times New Roman" pitchFamily="18" charset="0"/>
              </a:defRPr>
            </a:lvl8pPr>
            <a:lvl9pPr marL="5003800" indent="-457200" fontAlgn="base">
              <a:spcBef>
                <a:spcPct val="0"/>
              </a:spcBef>
              <a:spcAft>
                <a:spcPct val="0"/>
              </a:spcAft>
              <a:defRPr sz="2400">
                <a:solidFill>
                  <a:schemeClr val="tx1"/>
                </a:solidFill>
                <a:latin typeface="Times New Roman" pitchFamily="18" charset="0"/>
              </a:defRPr>
            </a:lvl9pPr>
          </a:lstStyle>
          <a:p>
            <a:pPr marL="266700" indent="-266700">
              <a:spcBef>
                <a:spcPct val="50000"/>
              </a:spcBef>
              <a:buFont typeface="Wingdings 2" pitchFamily="18" charset="2"/>
              <a:buChar char="¡"/>
            </a:pPr>
            <a:r>
              <a:rPr lang="en-US" altLang="de-DE" sz="1400" dirty="0" err="1" smtClean="0">
                <a:latin typeface="Arial" charset="0"/>
                <a:sym typeface="Wingdings 2" pitchFamily="18" charset="2"/>
              </a:rPr>
              <a:t>Tschadinhorn</a:t>
            </a:r>
            <a:r>
              <a:rPr lang="en-US" altLang="de-DE" sz="1400" dirty="0" smtClean="0">
                <a:latin typeface="Arial" charset="0"/>
                <a:sym typeface="Wingdings 2" pitchFamily="18" charset="2"/>
              </a:rPr>
              <a:t> rock glacier was moving throughout the whole observation period of 63 years,</a:t>
            </a:r>
            <a:br>
              <a:rPr lang="en-US" altLang="de-DE" sz="1400" dirty="0" smtClean="0">
                <a:latin typeface="Arial" charset="0"/>
                <a:sym typeface="Wingdings 2" pitchFamily="18" charset="2"/>
              </a:rPr>
            </a:br>
            <a:r>
              <a:rPr lang="en-US" altLang="de-DE" sz="1400" dirty="0" smtClean="0">
                <a:latin typeface="Arial" charset="0"/>
                <a:sym typeface="Wingdings 2" pitchFamily="18" charset="2"/>
              </a:rPr>
              <a:t>albeit at different activity levels.</a:t>
            </a:r>
          </a:p>
          <a:p>
            <a:pPr marL="266700" indent="-266700">
              <a:spcBef>
                <a:spcPct val="50000"/>
              </a:spcBef>
              <a:buFont typeface="Wingdings 2" pitchFamily="18" charset="2"/>
              <a:buChar char="¡"/>
            </a:pPr>
            <a:r>
              <a:rPr lang="en-US" altLang="de-DE" sz="1400" dirty="0" smtClean="0">
                <a:latin typeface="Arial" charset="0"/>
                <a:sym typeface="Wingdings 2" pitchFamily="18" charset="2"/>
              </a:rPr>
              <a:t>A maximum flow velocity of 3.28 m/year was obtained for 2014-2015,</a:t>
            </a:r>
          </a:p>
          <a:p>
            <a:pPr marL="266700" indent="-266700">
              <a:spcBef>
                <a:spcPct val="50000"/>
              </a:spcBef>
              <a:buFont typeface="Wingdings 2" pitchFamily="18" charset="2"/>
              <a:buChar char="¡"/>
            </a:pPr>
            <a:r>
              <a:rPr lang="en-US" altLang="de-DE" sz="1400" dirty="0">
                <a:latin typeface="Arial" charset="0"/>
                <a:sym typeface="Wingdings 2" pitchFamily="18" charset="2"/>
              </a:rPr>
              <a:t>w</a:t>
            </a:r>
            <a:r>
              <a:rPr lang="en-US" altLang="de-DE" sz="1400" dirty="0" smtClean="0">
                <a:latin typeface="Arial" charset="0"/>
                <a:sym typeface="Wingdings 2" pitchFamily="18" charset="2"/>
              </a:rPr>
              <a:t>hereas the lowest flow velocity of 0.16 m/year was observed for 1969-1974.</a:t>
            </a:r>
          </a:p>
          <a:p>
            <a:pPr marL="266700" indent="-266700">
              <a:spcBef>
                <a:spcPct val="50000"/>
              </a:spcBef>
              <a:buFont typeface="Wingdings 2" pitchFamily="18" charset="2"/>
              <a:buChar char="¡"/>
            </a:pPr>
            <a:r>
              <a:rPr lang="en-US" altLang="de-DE" sz="1400" dirty="0" smtClean="0">
                <a:latin typeface="Arial" charset="0"/>
                <a:sym typeface="Wingdings 2" pitchFamily="18" charset="2"/>
              </a:rPr>
              <a:t>The time span 1954-2009 is characterized by generally moderate activity (0.16 - 0.79 m/year)</a:t>
            </a:r>
          </a:p>
          <a:p>
            <a:pPr marL="266700" indent="-266700">
              <a:spcBef>
                <a:spcPct val="50000"/>
              </a:spcBef>
              <a:buFont typeface="Wingdings 2" pitchFamily="18" charset="2"/>
              <a:buChar char="¡"/>
            </a:pPr>
            <a:r>
              <a:rPr lang="en-US" altLang="de-DE" sz="1400" dirty="0">
                <a:latin typeface="Arial" charset="0"/>
                <a:sym typeface="Wingdings 2" pitchFamily="18" charset="2"/>
              </a:rPr>
              <a:t>a</a:t>
            </a:r>
            <a:r>
              <a:rPr lang="en-US" altLang="de-DE" sz="1400" dirty="0" smtClean="0">
                <a:latin typeface="Arial" charset="0"/>
                <a:sym typeface="Wingdings 2" pitchFamily="18" charset="2"/>
              </a:rPr>
              <a:t>nd much higher flow velocities prevail from 2009.</a:t>
            </a:r>
          </a:p>
          <a:p>
            <a:pPr marL="266700" indent="-266700">
              <a:spcBef>
                <a:spcPct val="50000"/>
              </a:spcBef>
              <a:buFont typeface="Wingdings 2" pitchFamily="18" charset="2"/>
              <a:buChar char="¡"/>
            </a:pPr>
            <a:r>
              <a:rPr lang="en-US" altLang="de-DE" sz="1400" dirty="0" smtClean="0">
                <a:latin typeface="Arial" charset="0"/>
                <a:sym typeface="Wingdings 2" pitchFamily="18" charset="2"/>
              </a:rPr>
              <a:t>The present value for 2016-2017 is 1.92 m/year.</a:t>
            </a:r>
          </a:p>
          <a:p>
            <a:pPr marL="266700" indent="-266700">
              <a:spcBef>
                <a:spcPct val="50000"/>
              </a:spcBef>
              <a:buFont typeface="Wingdings 2" pitchFamily="18" charset="2"/>
              <a:buChar char="¡"/>
            </a:pPr>
            <a:r>
              <a:rPr lang="en-US" altLang="de-DE" sz="1400" dirty="0" smtClean="0">
                <a:latin typeface="Arial" charset="0"/>
                <a:sym typeface="Wingdings 2" pitchFamily="18" charset="2"/>
              </a:rPr>
              <a:t>Since 1954 the front of the rock glacier has advanced 29.5 m, which amounts to an average velocity of approx. 0.47 m/year.</a:t>
            </a:r>
          </a:p>
          <a:p>
            <a:pPr marL="266700" indent="-266700">
              <a:spcBef>
                <a:spcPct val="50000"/>
              </a:spcBef>
              <a:buFont typeface="Wingdings 2" pitchFamily="18" charset="2"/>
              <a:buChar char="¡"/>
            </a:pPr>
            <a:r>
              <a:rPr lang="en-US" altLang="de-DE" sz="1400" dirty="0">
                <a:latin typeface="Arial" charset="0"/>
                <a:sym typeface="Wingdings 2" pitchFamily="18" charset="2"/>
              </a:rPr>
              <a:t>F</a:t>
            </a:r>
            <a:r>
              <a:rPr lang="en-US" altLang="de-DE" sz="1400" dirty="0" smtClean="0">
                <a:latin typeface="Arial" charset="0"/>
                <a:sym typeface="Wingdings 2" pitchFamily="18" charset="2"/>
              </a:rPr>
              <a:t>low velocities derived from UAV data were verified by geodetic measurements and high accuracies in the order of ±3-5 cm/year (1 </a:t>
            </a:r>
            <a:r>
              <a:rPr lang="en-US" altLang="de-DE" sz="1400" dirty="0" smtClean="0">
                <a:latin typeface="Arial" charset="0"/>
                <a:sym typeface="Symbol"/>
              </a:rPr>
              <a:t>) were reached.</a:t>
            </a:r>
          </a:p>
          <a:p>
            <a:pPr marL="266700" indent="-266700">
              <a:spcBef>
                <a:spcPct val="50000"/>
              </a:spcBef>
              <a:buFont typeface="Wingdings 2" pitchFamily="18" charset="2"/>
              <a:buChar char="¡"/>
            </a:pPr>
            <a:r>
              <a:rPr lang="en-US" altLang="de-DE" sz="1400" dirty="0" smtClean="0">
                <a:latin typeface="Arial" charset="0"/>
                <a:sym typeface="Symbol"/>
              </a:rPr>
              <a:t>DTM-based flow velocities correlate well with DOP-based ones only in case of fine grid-spacing ( 10 cm).</a:t>
            </a:r>
          </a:p>
          <a:p>
            <a:pPr marL="266700" indent="-266700">
              <a:spcBef>
                <a:spcPct val="50000"/>
              </a:spcBef>
              <a:buFont typeface="Wingdings 2" pitchFamily="18" charset="2"/>
              <a:buChar char="¡"/>
            </a:pPr>
            <a:r>
              <a:rPr lang="en-US" altLang="de-DE" sz="1400" dirty="0" smtClean="0">
                <a:latin typeface="Arial" charset="0"/>
                <a:sym typeface="Symbol"/>
              </a:rPr>
              <a:t>The standards of conventional photogrammetric mapping of governmental agencies, e.g., BEV, could be reached easily, provided that sufficient ground control points are available and GSD of the image data is better than 5 cm.</a:t>
            </a:r>
          </a:p>
          <a:p>
            <a:pPr marL="266700" indent="-266700">
              <a:spcBef>
                <a:spcPct val="50000"/>
              </a:spcBef>
              <a:buFont typeface="Wingdings 2" pitchFamily="18" charset="2"/>
              <a:buChar char="¡"/>
            </a:pPr>
            <a:r>
              <a:rPr lang="en-US" altLang="de-DE" sz="1400" dirty="0" smtClean="0">
                <a:latin typeface="Arial" charset="0"/>
                <a:sym typeface="Symbol"/>
              </a:rPr>
              <a:t>UAV-based aerial surveys have also the potential to support intra-annual change detection analyses.</a:t>
            </a:r>
          </a:p>
          <a:p>
            <a:pPr marL="266700" indent="-266700">
              <a:spcBef>
                <a:spcPct val="50000"/>
              </a:spcBef>
              <a:buFont typeface="Wingdings 2" pitchFamily="18" charset="2"/>
              <a:buChar char="¡"/>
            </a:pPr>
            <a:r>
              <a:rPr lang="en-US" altLang="de-DE" sz="1400" dirty="0" smtClean="0">
                <a:latin typeface="Arial" charset="0"/>
                <a:sym typeface="Symbol"/>
              </a:rPr>
              <a:t>The flow velocities obtained will be correlated with climatic parameters in a follow-on study. </a:t>
            </a:r>
            <a:r>
              <a:rPr lang="en-US" altLang="de-DE" sz="1400" dirty="0" smtClean="0">
                <a:latin typeface="Arial" charset="0"/>
                <a:sym typeface="Wingdings 2" pitchFamily="18" charset="2"/>
              </a:rPr>
              <a:t>  </a:t>
            </a:r>
            <a:endParaRPr lang="en-US" altLang="de-DE" sz="1400" dirty="0">
              <a:latin typeface="Arial" charset="0"/>
              <a:sym typeface="Wingdings 2" pitchFamily="18" charset="2"/>
            </a:endParaRPr>
          </a:p>
        </p:txBody>
      </p:sp>
    </p:spTree>
    <p:extLst>
      <p:ext uri="{BB962C8B-B14F-4D97-AF65-F5344CB8AC3E}">
        <p14:creationId xmlns:p14="http://schemas.microsoft.com/office/powerpoint/2010/main" val="36154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024" y="2318107"/>
            <a:ext cx="4668891" cy="3501668"/>
          </a:xfrm>
          <a:prstGeom prst="rect">
            <a:avLst/>
          </a:prstGeom>
          <a:solidFill>
            <a:schemeClr val="bg1"/>
          </a:solidFill>
          <a:ln w="3175">
            <a:solidFill>
              <a:schemeClr val="tx1"/>
            </a:solidFill>
          </a:ln>
        </p:spPr>
      </p:pic>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endParaRPr lang="en-US" altLang="de-DE" dirty="0"/>
          </a:p>
        </p:txBody>
      </p:sp>
      <p:sp>
        <p:nvSpPr>
          <p:cNvPr id="3" name="Text Box 3"/>
          <p:cNvSpPr txBox="1">
            <a:spLocks noChangeArrowheads="1"/>
          </p:cNvSpPr>
          <p:nvPr/>
        </p:nvSpPr>
        <p:spPr bwMode="auto">
          <a:xfrm>
            <a:off x="971550" y="1784350"/>
            <a:ext cx="34435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de-DE" altLang="de-DE" sz="2000" dirty="0" err="1" smtClean="0"/>
              <a:t>Thank</a:t>
            </a:r>
            <a:r>
              <a:rPr lang="de-DE" altLang="de-DE" sz="2000" dirty="0" smtClean="0"/>
              <a:t> </a:t>
            </a:r>
            <a:r>
              <a:rPr lang="de-DE" altLang="de-DE" sz="2000" dirty="0" err="1" smtClean="0"/>
              <a:t>you</a:t>
            </a:r>
            <a:r>
              <a:rPr lang="de-DE" altLang="de-DE" sz="2000" dirty="0" smtClean="0"/>
              <a:t> </a:t>
            </a:r>
            <a:r>
              <a:rPr lang="de-DE" altLang="de-DE" sz="2000" dirty="0" err="1" smtClean="0"/>
              <a:t>for</a:t>
            </a:r>
            <a:r>
              <a:rPr lang="de-DE" altLang="de-DE" sz="2000" dirty="0" smtClean="0"/>
              <a:t> </a:t>
            </a:r>
            <a:r>
              <a:rPr lang="de-DE" altLang="de-DE" sz="2000" dirty="0" err="1" smtClean="0"/>
              <a:t>your</a:t>
            </a:r>
            <a:r>
              <a:rPr lang="de-DE" altLang="de-DE" sz="2000" dirty="0" smtClean="0"/>
              <a:t> </a:t>
            </a:r>
            <a:r>
              <a:rPr lang="de-DE" altLang="de-DE" sz="2000" dirty="0" err="1" smtClean="0"/>
              <a:t>attention</a:t>
            </a:r>
            <a:r>
              <a:rPr lang="de-DE" altLang="de-DE" sz="2000" dirty="0" smtClean="0"/>
              <a:t>!</a:t>
            </a:r>
            <a:endParaRPr lang="de-DE" altLang="de-DE" sz="1600" dirty="0"/>
          </a:p>
        </p:txBody>
      </p:sp>
      <p:sp>
        <p:nvSpPr>
          <p:cNvPr id="5" name="Text Box 13"/>
          <p:cNvSpPr txBox="1">
            <a:spLocks noChangeArrowheads="1"/>
          </p:cNvSpPr>
          <p:nvPr/>
        </p:nvSpPr>
        <p:spPr bwMode="auto">
          <a:xfrm>
            <a:off x="4583876" y="5819775"/>
            <a:ext cx="130195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800" dirty="0" smtClean="0"/>
              <a:t>V. Kaufmann, 26.7.2016</a:t>
            </a:r>
            <a:endParaRPr lang="de-DE" altLang="de-DE" sz="800" dirty="0"/>
          </a:p>
        </p:txBody>
      </p:sp>
    </p:spTree>
    <p:extLst>
      <p:ext uri="{BB962C8B-B14F-4D97-AF65-F5344CB8AC3E}">
        <p14:creationId xmlns:p14="http://schemas.microsoft.com/office/powerpoint/2010/main" val="4093077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AutoShape 3">
            <a:hlinkClick r:id="rId3" action="ppaction://hlinksldjump" highlightClick="1"/>
          </p:cNvPr>
          <p:cNvSpPr>
            <a:spLocks noChangeArrowheads="1"/>
          </p:cNvSpPr>
          <p:nvPr/>
        </p:nvSpPr>
        <p:spPr bwMode="auto">
          <a:xfrm>
            <a:off x="1676400" y="1219200"/>
            <a:ext cx="2533650" cy="219075"/>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823"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br>
              <a:rPr lang="de-DE" altLang="de-DE" b="0" dirty="0"/>
            </a:br>
            <a:r>
              <a:rPr lang="de-DE" altLang="de-DE" dirty="0" smtClean="0"/>
              <a:t>1. </a:t>
            </a:r>
            <a:r>
              <a:rPr lang="de-DE" altLang="de-DE" dirty="0" err="1" smtClean="0"/>
              <a:t>Introduction</a:t>
            </a:r>
            <a:endParaRPr lang="de-DE" altLang="de-DE" dirty="0"/>
          </a:p>
        </p:txBody>
      </p:sp>
      <p:sp>
        <p:nvSpPr>
          <p:cNvPr id="5" name="Text Box 5"/>
          <p:cNvSpPr txBox="1">
            <a:spLocks noChangeArrowheads="1"/>
          </p:cNvSpPr>
          <p:nvPr/>
        </p:nvSpPr>
        <p:spPr bwMode="auto">
          <a:xfrm>
            <a:off x="961288" y="1268760"/>
            <a:ext cx="7715250" cy="375487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itchFamily="18" charset="0"/>
              </a:defRPr>
            </a:lvl1pPr>
            <a:lvl2pPr marL="1265238" indent="-457200">
              <a:defRPr sz="2400">
                <a:solidFill>
                  <a:schemeClr val="tx1"/>
                </a:solidFill>
                <a:latin typeface="Times New Roman" pitchFamily="18" charset="0"/>
              </a:defRPr>
            </a:lvl2pPr>
            <a:lvl3pPr marL="1901825" indent="-457200">
              <a:defRPr sz="2400">
                <a:solidFill>
                  <a:schemeClr val="tx1"/>
                </a:solidFill>
                <a:latin typeface="Times New Roman" pitchFamily="18" charset="0"/>
              </a:defRPr>
            </a:lvl3pPr>
            <a:lvl4pPr marL="2538413" indent="-457200">
              <a:defRPr sz="2400">
                <a:solidFill>
                  <a:schemeClr val="tx1"/>
                </a:solidFill>
                <a:latin typeface="Times New Roman" pitchFamily="18" charset="0"/>
              </a:defRPr>
            </a:lvl4pPr>
            <a:lvl5pPr marL="3175000" indent="-457200">
              <a:defRPr sz="2400">
                <a:solidFill>
                  <a:schemeClr val="tx1"/>
                </a:solidFill>
                <a:latin typeface="Times New Roman" pitchFamily="18" charset="0"/>
              </a:defRPr>
            </a:lvl5pPr>
            <a:lvl6pPr marL="3632200" indent="-457200" fontAlgn="base">
              <a:spcBef>
                <a:spcPct val="0"/>
              </a:spcBef>
              <a:spcAft>
                <a:spcPct val="0"/>
              </a:spcAft>
              <a:defRPr sz="2400">
                <a:solidFill>
                  <a:schemeClr val="tx1"/>
                </a:solidFill>
                <a:latin typeface="Times New Roman" pitchFamily="18" charset="0"/>
              </a:defRPr>
            </a:lvl6pPr>
            <a:lvl7pPr marL="4089400" indent="-457200" fontAlgn="base">
              <a:spcBef>
                <a:spcPct val="0"/>
              </a:spcBef>
              <a:spcAft>
                <a:spcPct val="0"/>
              </a:spcAft>
              <a:defRPr sz="2400">
                <a:solidFill>
                  <a:schemeClr val="tx1"/>
                </a:solidFill>
                <a:latin typeface="Times New Roman" pitchFamily="18" charset="0"/>
              </a:defRPr>
            </a:lvl7pPr>
            <a:lvl8pPr marL="4546600" indent="-457200" fontAlgn="base">
              <a:spcBef>
                <a:spcPct val="0"/>
              </a:spcBef>
              <a:spcAft>
                <a:spcPct val="0"/>
              </a:spcAft>
              <a:defRPr sz="2400">
                <a:solidFill>
                  <a:schemeClr val="tx1"/>
                </a:solidFill>
                <a:latin typeface="Times New Roman" pitchFamily="18" charset="0"/>
              </a:defRPr>
            </a:lvl8pPr>
            <a:lvl9pPr marL="5003800" indent="-457200" fontAlgn="base">
              <a:spcBef>
                <a:spcPct val="0"/>
              </a:spcBef>
              <a:spcAft>
                <a:spcPct val="0"/>
              </a:spcAft>
              <a:defRPr sz="2400">
                <a:solidFill>
                  <a:schemeClr val="tx1"/>
                </a:solidFill>
                <a:latin typeface="Times New Roman" pitchFamily="18" charset="0"/>
              </a:defRPr>
            </a:lvl9pPr>
          </a:lstStyle>
          <a:p>
            <a:pPr marL="266700" indent="-266700">
              <a:spcBef>
                <a:spcPct val="50000"/>
              </a:spcBef>
              <a:buFont typeface="Wingdings 2" pitchFamily="18" charset="2"/>
              <a:buChar char="¡"/>
            </a:pPr>
            <a:r>
              <a:rPr lang="en-US" altLang="de-DE" sz="1400" dirty="0" smtClean="0">
                <a:latin typeface="Arial" charset="0"/>
                <a:sym typeface="Wingdings 2" pitchFamily="18" charset="2"/>
              </a:rPr>
              <a:t>Rock glaciers are creep phenomena of mountain permafrost.</a:t>
            </a:r>
          </a:p>
          <a:p>
            <a:pPr marL="266700" indent="-266700">
              <a:spcBef>
                <a:spcPct val="50000"/>
              </a:spcBef>
              <a:buFont typeface="Wingdings 2" pitchFamily="18" charset="2"/>
              <a:buChar char="¡"/>
            </a:pPr>
            <a:r>
              <a:rPr lang="en-US" altLang="de-DE" sz="1400" dirty="0" smtClean="0">
                <a:latin typeface="Arial" charset="0"/>
                <a:sym typeface="Wingdings 2" pitchFamily="18" charset="2"/>
              </a:rPr>
              <a:t>Rock glaciers are responsible for extensive mass transport in alpine environments.</a:t>
            </a:r>
          </a:p>
          <a:p>
            <a:pPr marL="266700" indent="-266700">
              <a:spcBef>
                <a:spcPct val="50000"/>
              </a:spcBef>
              <a:buFont typeface="Wingdings 2" pitchFamily="18" charset="2"/>
              <a:buChar char="¡"/>
            </a:pPr>
            <a:r>
              <a:rPr lang="en-US" altLang="de-DE" sz="1400" dirty="0" smtClean="0">
                <a:latin typeface="Arial" charset="0"/>
                <a:sym typeface="Wingdings 2" pitchFamily="18" charset="2"/>
              </a:rPr>
              <a:t>The movement of rock glaciers is generally not constant over time but</a:t>
            </a:r>
            <a:br>
              <a:rPr lang="en-US" altLang="de-DE" sz="1400" dirty="0" smtClean="0">
                <a:latin typeface="Arial" charset="0"/>
                <a:sym typeface="Wingdings 2" pitchFamily="18" charset="2"/>
              </a:rPr>
            </a:br>
            <a:r>
              <a:rPr lang="en-US" altLang="de-DE" sz="1400" dirty="0" smtClean="0">
                <a:latin typeface="Arial" charset="0"/>
                <a:sym typeface="Wingdings 2" pitchFamily="18" charset="2"/>
              </a:rPr>
              <a:t>changes within different time scale.</a:t>
            </a:r>
          </a:p>
          <a:p>
            <a:pPr marL="266700" indent="-266700">
              <a:spcBef>
                <a:spcPct val="50000"/>
              </a:spcBef>
              <a:buFont typeface="Wingdings 2" pitchFamily="18" charset="2"/>
              <a:buChar char="¡"/>
            </a:pPr>
            <a:r>
              <a:rPr lang="en-US" altLang="de-DE" sz="1400" dirty="0" smtClean="0">
                <a:latin typeface="Arial" charset="0"/>
                <a:sym typeface="Wingdings 2" pitchFamily="18" charset="2"/>
              </a:rPr>
              <a:t>The main goal of this work is to reconstruct the surface movement (kinematics) of </a:t>
            </a:r>
            <a:r>
              <a:rPr lang="en-US" altLang="de-DE" sz="1400" dirty="0" err="1" smtClean="0">
                <a:latin typeface="Arial" charset="0"/>
                <a:sym typeface="Wingdings 2" pitchFamily="18" charset="2"/>
              </a:rPr>
              <a:t>Tschadinhorn</a:t>
            </a:r>
            <a:r>
              <a:rPr lang="en-US" altLang="de-DE" sz="1400" dirty="0" smtClean="0">
                <a:latin typeface="Arial" charset="0"/>
                <a:sym typeface="Wingdings 2" pitchFamily="18" charset="2"/>
              </a:rPr>
              <a:t> rock glacier for the time period 1954 to 2017 on a multi-annual to </a:t>
            </a:r>
            <a:r>
              <a:rPr lang="en-US" altLang="de-DE" sz="1400" dirty="0" err="1" smtClean="0">
                <a:latin typeface="Arial" charset="0"/>
                <a:sym typeface="Wingdings 2" pitchFamily="18" charset="2"/>
              </a:rPr>
              <a:t>interannual</a:t>
            </a:r>
            <a:r>
              <a:rPr lang="en-US" altLang="de-DE" sz="1400" dirty="0" smtClean="0">
                <a:latin typeface="Arial" charset="0"/>
                <a:sym typeface="Wingdings 2" pitchFamily="18" charset="2"/>
              </a:rPr>
              <a:t> time scale.</a:t>
            </a:r>
          </a:p>
          <a:p>
            <a:pPr marL="266700" indent="-266700">
              <a:spcBef>
                <a:spcPct val="50000"/>
              </a:spcBef>
              <a:buFont typeface="Wingdings 2" pitchFamily="18" charset="2"/>
              <a:buChar char="¡"/>
            </a:pPr>
            <a:r>
              <a:rPr lang="en-US" altLang="de-DE" sz="1400" dirty="0" smtClean="0">
                <a:latin typeface="Arial" charset="0"/>
                <a:sym typeface="Wingdings 2" pitchFamily="18" charset="2"/>
              </a:rPr>
              <a:t>The results obtained are intended to provide a basis for the investigation of climate change and more in-depth morphological studies.</a:t>
            </a:r>
          </a:p>
          <a:p>
            <a:pPr marL="266700" indent="-266700">
              <a:spcBef>
                <a:spcPct val="50000"/>
              </a:spcBef>
              <a:buFont typeface="Wingdings 2" pitchFamily="18" charset="2"/>
              <a:buChar char="¡"/>
            </a:pPr>
            <a:r>
              <a:rPr lang="en-US" altLang="de-DE" sz="1400" dirty="0" smtClean="0">
                <a:latin typeface="Arial" charset="0"/>
                <a:sym typeface="Wingdings 2" pitchFamily="18" charset="2"/>
              </a:rPr>
              <a:t>Different measurement techniques of surface movement exist.</a:t>
            </a:r>
          </a:p>
          <a:p>
            <a:pPr marL="266700" indent="-266700">
              <a:spcBef>
                <a:spcPct val="50000"/>
              </a:spcBef>
              <a:buFont typeface="Wingdings 2" pitchFamily="18" charset="2"/>
              <a:buChar char="¡"/>
            </a:pPr>
            <a:r>
              <a:rPr lang="en-US" altLang="de-DE" sz="1400" dirty="0" smtClean="0">
                <a:latin typeface="Arial" charset="0"/>
                <a:sym typeface="Wingdings 2" pitchFamily="18" charset="2"/>
              </a:rPr>
              <a:t>Repeat aerial surveys</a:t>
            </a:r>
          </a:p>
          <a:p>
            <a:pPr marL="1093788" lvl="1" indent="-285750">
              <a:spcBef>
                <a:spcPct val="50000"/>
              </a:spcBef>
              <a:buFont typeface="Wingdings" panose="05000000000000000000" pitchFamily="2" charset="2"/>
              <a:buChar char="Ø"/>
            </a:pPr>
            <a:r>
              <a:rPr lang="en-US" altLang="de-DE" sz="1400" dirty="0" smtClean="0">
                <a:latin typeface="Arial" charset="0"/>
                <a:sym typeface="Wingdings 2" pitchFamily="18" charset="2"/>
              </a:rPr>
              <a:t>Archive data from the Austrian Federal Office of Metrology and Surveying (BEV)</a:t>
            </a:r>
          </a:p>
          <a:p>
            <a:pPr marL="1093788" lvl="1" indent="-285750">
              <a:spcBef>
                <a:spcPct val="50000"/>
              </a:spcBef>
              <a:buFont typeface="Wingdings" panose="05000000000000000000" pitchFamily="2" charset="2"/>
              <a:buChar char="Ø"/>
            </a:pPr>
            <a:r>
              <a:rPr lang="en-US" altLang="de-DE" sz="1400" dirty="0" smtClean="0">
                <a:latin typeface="Arial" charset="0"/>
                <a:sym typeface="Wingdings 2" pitchFamily="18" charset="2"/>
              </a:rPr>
              <a:t>UAV-based data</a:t>
            </a:r>
            <a:endParaRPr lang="en-US" altLang="de-DE" sz="1400" dirty="0">
              <a:latin typeface="Arial" charset="0"/>
              <a:sym typeface="Wingdings 2" pitchFamily="18" charset="2"/>
            </a:endParaRPr>
          </a:p>
        </p:txBody>
      </p:sp>
    </p:spTree>
    <p:extLst>
      <p:ext uri="{BB962C8B-B14F-4D97-AF65-F5344CB8AC3E}">
        <p14:creationId xmlns:p14="http://schemas.microsoft.com/office/powerpoint/2010/main" val="1293776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3"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smtClean="0"/>
              <a:t>2. Study area</a:t>
            </a:r>
            <a:endParaRPr lang="en-US" altLang="de-DE" dirty="0"/>
          </a:p>
        </p:txBody>
      </p:sp>
      <p:sp>
        <p:nvSpPr>
          <p:cNvPr id="8" name="AutoShape 2">
            <a:hlinkClick r:id="rId3" action="ppaction://hlinksldjump" highlightClick="1"/>
          </p:cNvPr>
          <p:cNvSpPr>
            <a:spLocks noChangeArrowheads="1"/>
          </p:cNvSpPr>
          <p:nvPr/>
        </p:nvSpPr>
        <p:spPr bwMode="auto">
          <a:xfrm>
            <a:off x="1676400" y="1219200"/>
            <a:ext cx="2533650" cy="219075"/>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5"/>
          <p:cNvSpPr txBox="1">
            <a:spLocks noChangeArrowheads="1"/>
          </p:cNvSpPr>
          <p:nvPr/>
        </p:nvSpPr>
        <p:spPr bwMode="auto">
          <a:xfrm>
            <a:off x="971550" y="1304925"/>
            <a:ext cx="4492768" cy="40011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de-DE" sz="2000" dirty="0" err="1" smtClean="0">
                <a:solidFill>
                  <a:schemeClr val="bg1"/>
                </a:solidFill>
              </a:rPr>
              <a:t>Schober</a:t>
            </a:r>
            <a:r>
              <a:rPr lang="en-US" altLang="de-DE" sz="2000" dirty="0" smtClean="0">
                <a:solidFill>
                  <a:schemeClr val="bg1"/>
                </a:solidFill>
              </a:rPr>
              <a:t> Mountains, </a:t>
            </a:r>
            <a:r>
              <a:rPr lang="en-US" altLang="de-DE" sz="2000" dirty="0" err="1" smtClean="0">
                <a:solidFill>
                  <a:schemeClr val="bg1"/>
                </a:solidFill>
              </a:rPr>
              <a:t>Hohe</a:t>
            </a:r>
            <a:r>
              <a:rPr lang="en-US" altLang="de-DE" sz="2000" dirty="0" smtClean="0">
                <a:solidFill>
                  <a:schemeClr val="bg1"/>
                </a:solidFill>
              </a:rPr>
              <a:t> Tauern NP </a:t>
            </a:r>
            <a:endParaRPr lang="en-US" altLang="de-DE" sz="2000" dirty="0">
              <a:solidFill>
                <a:schemeClr val="bg1"/>
              </a:solidFill>
            </a:endParaRPr>
          </a:p>
        </p:txBody>
      </p:sp>
      <p:pic>
        <p:nvPicPr>
          <p:cNvPr id="6146" name="Picture 2" descr="D:\Schreibtisch\Meetings\HMC2016\Paper\Figures\Figure_1\Figure_1_present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1876497"/>
            <a:ext cx="4500000" cy="450685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6973856" y="1502583"/>
            <a:ext cx="1455848" cy="400110"/>
          </a:xfrm>
          <a:prstGeom prst="rect">
            <a:avLst/>
          </a:prstGeom>
          <a:noFill/>
        </p:spPr>
        <p:txBody>
          <a:bodyPr wrap="none" rtlCol="0">
            <a:spAutoFit/>
          </a:bodyPr>
          <a:lstStyle/>
          <a:p>
            <a:r>
              <a:rPr lang="en-US" sz="1000" dirty="0" err="1" smtClean="0"/>
              <a:t>Orthophoto</a:t>
            </a:r>
            <a:r>
              <a:rPr lang="en-US" sz="1000" dirty="0" smtClean="0"/>
              <a:t>, 28.8.2015</a:t>
            </a:r>
            <a:br>
              <a:rPr lang="en-US" sz="1000" dirty="0" smtClean="0"/>
            </a:br>
            <a:r>
              <a:rPr lang="en-US" sz="1000" dirty="0" smtClean="0"/>
              <a:t>© BEV &amp; Land Tirol</a:t>
            </a:r>
            <a:endParaRPr lang="en-US" sz="1000" dirty="0"/>
          </a:p>
        </p:txBody>
      </p:sp>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0" y="1876497"/>
            <a:ext cx="7355161" cy="4506855"/>
          </a:xfrm>
          <a:prstGeom prst="rect">
            <a:avLst/>
          </a:prstGeom>
        </p:spPr>
      </p:pic>
    </p:spTree>
    <p:extLst>
      <p:ext uri="{BB962C8B-B14F-4D97-AF65-F5344CB8AC3E}">
        <p14:creationId xmlns:p14="http://schemas.microsoft.com/office/powerpoint/2010/main" val="3081918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1886665"/>
            <a:ext cx="6764400" cy="3647139"/>
          </a:xfrm>
          <a:prstGeom prst="rect">
            <a:avLst/>
          </a:prstGeom>
          <a:ln w="3175">
            <a:solidFill>
              <a:schemeClr val="tx1"/>
            </a:solidFill>
          </a:ln>
        </p:spPr>
      </p:pic>
      <p:sp>
        <p:nvSpPr>
          <p:cNvPr id="290823"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smtClean="0"/>
              <a:t>2. Study area</a:t>
            </a:r>
            <a:endParaRPr lang="en-US" altLang="de-DE" dirty="0"/>
          </a:p>
        </p:txBody>
      </p:sp>
      <p:sp>
        <p:nvSpPr>
          <p:cNvPr id="8" name="AutoShape 2">
            <a:hlinkClick r:id="rId4" action="ppaction://hlinksldjump" highlightClick="1"/>
          </p:cNvPr>
          <p:cNvSpPr>
            <a:spLocks noChangeArrowheads="1"/>
          </p:cNvSpPr>
          <p:nvPr/>
        </p:nvSpPr>
        <p:spPr bwMode="auto">
          <a:xfrm>
            <a:off x="1676400" y="1219200"/>
            <a:ext cx="2533650" cy="219075"/>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5"/>
          <p:cNvSpPr txBox="1">
            <a:spLocks noChangeArrowheads="1"/>
          </p:cNvSpPr>
          <p:nvPr/>
        </p:nvSpPr>
        <p:spPr bwMode="auto">
          <a:xfrm>
            <a:off x="971600" y="1304925"/>
            <a:ext cx="3092963" cy="400110"/>
          </a:xfrm>
          <a:prstGeom prst="rect">
            <a:avLst/>
          </a:prstGeom>
          <a:solidFill>
            <a:schemeClr val="accent2"/>
          </a:solidFill>
          <a:ln>
            <a:noFill/>
          </a:ln>
          <a:effectLst/>
          <a:extLst/>
        </p:spPr>
        <p:txBody>
          <a:bodyPr wrap="none">
            <a:spAutoFit/>
          </a:bodyPr>
          <a:lstStyle/>
          <a:p>
            <a:pPr>
              <a:spcBef>
                <a:spcPct val="50000"/>
              </a:spcBef>
            </a:pPr>
            <a:r>
              <a:rPr lang="en-US" altLang="de-DE" sz="2000" dirty="0" err="1" smtClean="0">
                <a:solidFill>
                  <a:schemeClr val="bg1"/>
                </a:solidFill>
              </a:rPr>
              <a:t>Tschadinhorn</a:t>
            </a:r>
            <a:r>
              <a:rPr lang="en-US" altLang="de-DE" sz="2000" dirty="0" smtClean="0">
                <a:solidFill>
                  <a:schemeClr val="bg1"/>
                </a:solidFill>
              </a:rPr>
              <a:t> rock glacier</a:t>
            </a:r>
            <a:endParaRPr lang="en-US" altLang="de-DE" sz="2000" dirty="0">
              <a:solidFill>
                <a:schemeClr val="bg1"/>
              </a:solidFill>
            </a:endParaRPr>
          </a:p>
        </p:txBody>
      </p:sp>
      <p:sp>
        <p:nvSpPr>
          <p:cNvPr id="13" name="Textfeld 12"/>
          <p:cNvSpPr txBox="1"/>
          <p:nvPr/>
        </p:nvSpPr>
        <p:spPr>
          <a:xfrm>
            <a:off x="4644008" y="5533804"/>
            <a:ext cx="3420380" cy="246221"/>
          </a:xfrm>
          <a:prstGeom prst="rect">
            <a:avLst/>
          </a:prstGeom>
          <a:noFill/>
        </p:spPr>
        <p:txBody>
          <a:bodyPr wrap="square" rtlCol="0">
            <a:spAutoFit/>
          </a:bodyPr>
          <a:lstStyle/>
          <a:p>
            <a:r>
              <a:rPr lang="en-US" sz="1000" dirty="0" smtClean="0"/>
              <a:t>Panoramic photo taken on 31.8.2015 by V. Kaufmann.</a:t>
            </a:r>
            <a:endParaRPr lang="en-US" sz="1000" dirty="0"/>
          </a:p>
        </p:txBody>
      </p:sp>
    </p:spTree>
    <p:extLst>
      <p:ext uri="{BB962C8B-B14F-4D97-AF65-F5344CB8AC3E}">
        <p14:creationId xmlns:p14="http://schemas.microsoft.com/office/powerpoint/2010/main" val="541271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Text Box 4"/>
          <p:cNvSpPr txBox="1">
            <a:spLocks noChangeArrowheads="1"/>
          </p:cNvSpPr>
          <p:nvPr/>
        </p:nvSpPr>
        <p:spPr bwMode="auto">
          <a:xfrm>
            <a:off x="971550" y="1052736"/>
            <a:ext cx="2860078" cy="76944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First permafrost studies</a:t>
            </a:r>
          </a:p>
          <a:p>
            <a:pPr>
              <a:spcBef>
                <a:spcPct val="50000"/>
              </a:spcBef>
            </a:pPr>
            <a:r>
              <a:rPr lang="en-US" altLang="de-DE" sz="1600" dirty="0">
                <a:latin typeface="Arial" charset="0"/>
              </a:rPr>
              <a:t>b</a:t>
            </a:r>
            <a:r>
              <a:rPr lang="en-US" altLang="de-DE" sz="1600" dirty="0" smtClean="0">
                <a:latin typeface="Arial" charset="0"/>
              </a:rPr>
              <a:t>y </a:t>
            </a:r>
            <a:r>
              <a:rPr lang="en-US" altLang="de-DE" sz="1600" dirty="0" err="1" smtClean="0">
                <a:latin typeface="Arial" charset="0"/>
              </a:rPr>
              <a:t>Buchenauer</a:t>
            </a:r>
            <a:r>
              <a:rPr lang="en-US" altLang="de-DE" sz="1600" dirty="0" smtClean="0">
                <a:latin typeface="Arial" charset="0"/>
              </a:rPr>
              <a:t> (1990)</a:t>
            </a:r>
            <a:endParaRPr lang="en-US" altLang="de-DE" sz="1600" dirty="0">
              <a:latin typeface="Arial" charset="0"/>
            </a:endParaRPr>
          </a:p>
        </p:txBody>
      </p:sp>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a:t>3</a:t>
            </a:r>
            <a:r>
              <a:rPr lang="en-US" altLang="de-DE" dirty="0" smtClean="0"/>
              <a:t>. Previous work</a:t>
            </a:r>
            <a:endParaRPr lang="en-US" altLang="de-DE" dirty="0"/>
          </a:p>
        </p:txBody>
      </p:sp>
      <p:sp>
        <p:nvSpPr>
          <p:cNvPr id="6" name="Text Box 4"/>
          <p:cNvSpPr txBox="1">
            <a:spLocks noChangeArrowheads="1"/>
          </p:cNvSpPr>
          <p:nvPr/>
        </p:nvSpPr>
        <p:spPr bwMode="auto">
          <a:xfrm>
            <a:off x="971550" y="5299464"/>
            <a:ext cx="7380870" cy="126188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Measurement of flow velocity</a:t>
            </a:r>
          </a:p>
          <a:p>
            <a:pPr marL="0" indent="0">
              <a:spcBef>
                <a:spcPct val="50000"/>
              </a:spcBef>
            </a:pPr>
            <a:r>
              <a:rPr lang="en-US" altLang="de-DE" sz="1600" dirty="0">
                <a:latin typeface="Arial" charset="0"/>
              </a:rPr>
              <a:t>by </a:t>
            </a:r>
            <a:r>
              <a:rPr lang="en-US" altLang="de-DE" sz="1600" dirty="0" smtClean="0">
                <a:latin typeface="Arial" charset="0"/>
              </a:rPr>
              <a:t>Kaufmann (2010) using Google Maps and Microsoft Bing Maps,</a:t>
            </a:r>
            <a:br>
              <a:rPr lang="en-US" altLang="de-DE" sz="1600" dirty="0" smtClean="0">
                <a:latin typeface="Arial" charset="0"/>
              </a:rPr>
            </a:br>
            <a:r>
              <a:rPr lang="en-US" altLang="de-DE" sz="1600" dirty="0" smtClean="0">
                <a:latin typeface="Arial" charset="0"/>
              </a:rPr>
              <a:t>by Kaufmann and </a:t>
            </a:r>
            <a:r>
              <a:rPr lang="en-US" altLang="de-DE" sz="1600" dirty="0" err="1" smtClean="0">
                <a:latin typeface="Arial" charset="0"/>
              </a:rPr>
              <a:t>Kellerer-Pirklbauer</a:t>
            </a:r>
            <a:r>
              <a:rPr lang="en-US" altLang="de-DE" sz="1600" dirty="0" smtClean="0">
                <a:latin typeface="Arial" charset="0"/>
              </a:rPr>
              <a:t> (2015) using governmental GIS data, and</a:t>
            </a:r>
            <a:br>
              <a:rPr lang="en-US" altLang="de-DE" sz="1600" dirty="0" smtClean="0">
                <a:latin typeface="Arial" charset="0"/>
              </a:rPr>
            </a:br>
            <a:r>
              <a:rPr lang="en-US" altLang="de-DE" sz="1600" dirty="0" smtClean="0">
                <a:latin typeface="Arial" charset="0"/>
              </a:rPr>
              <a:t>by </a:t>
            </a:r>
            <a:r>
              <a:rPr lang="en-US" altLang="de-DE" sz="1600" dirty="0" err="1" smtClean="0">
                <a:latin typeface="Arial" charset="0"/>
              </a:rPr>
              <a:t>Filwarny</a:t>
            </a:r>
            <a:r>
              <a:rPr lang="en-US" altLang="de-DE" sz="1600" dirty="0" smtClean="0">
                <a:latin typeface="Arial" charset="0"/>
              </a:rPr>
              <a:t> and </a:t>
            </a:r>
            <a:r>
              <a:rPr lang="en-US" altLang="de-DE" sz="1600" dirty="0" err="1" smtClean="0">
                <a:latin typeface="Arial" charset="0"/>
              </a:rPr>
              <a:t>Wisiol</a:t>
            </a:r>
            <a:r>
              <a:rPr lang="en-US" altLang="de-DE" sz="1600" dirty="0" smtClean="0">
                <a:latin typeface="Arial" charset="0"/>
              </a:rPr>
              <a:t> (2012) and </a:t>
            </a:r>
            <a:r>
              <a:rPr lang="en-US" altLang="de-DE" sz="1600" dirty="0" err="1" smtClean="0">
                <a:latin typeface="Arial" charset="0"/>
              </a:rPr>
              <a:t>Mikl</a:t>
            </a:r>
            <a:r>
              <a:rPr lang="en-US" altLang="de-DE" sz="1600" dirty="0" smtClean="0">
                <a:latin typeface="Arial" charset="0"/>
              </a:rPr>
              <a:t> (2015) using original aerial photographs.</a:t>
            </a:r>
            <a:endParaRPr lang="en-US" altLang="de-DE" sz="2000" dirty="0">
              <a:solidFill>
                <a:srgbClr val="FF0000"/>
              </a:solidFill>
              <a:latin typeface="Arial"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164" y="1839846"/>
            <a:ext cx="6589164" cy="3461362"/>
          </a:xfrm>
          <a:prstGeom prst="rect">
            <a:avLst/>
          </a:prstGeom>
        </p:spPr>
      </p:pic>
      <p:sp>
        <p:nvSpPr>
          <p:cNvPr id="7" name="Pfeil nach rechts 6"/>
          <p:cNvSpPr/>
          <p:nvPr/>
        </p:nvSpPr>
        <p:spPr>
          <a:xfrm rot="5400000">
            <a:off x="4821211" y="3953087"/>
            <a:ext cx="290583" cy="258667"/>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p:cNvSpPr txBox="1"/>
          <p:nvPr/>
        </p:nvSpPr>
        <p:spPr>
          <a:xfrm>
            <a:off x="5777760" y="5235366"/>
            <a:ext cx="1800493" cy="215444"/>
          </a:xfrm>
          <a:prstGeom prst="rect">
            <a:avLst/>
          </a:prstGeom>
          <a:noFill/>
        </p:spPr>
        <p:txBody>
          <a:bodyPr wrap="none" rtlCol="0">
            <a:spAutoFit/>
          </a:bodyPr>
          <a:lstStyle/>
          <a:p>
            <a:r>
              <a:rPr lang="en-US" sz="800" dirty="0" smtClean="0"/>
              <a:t>Source: </a:t>
            </a:r>
            <a:r>
              <a:rPr lang="en-US" sz="800" dirty="0" err="1" smtClean="0"/>
              <a:t>Buchenauer</a:t>
            </a:r>
            <a:r>
              <a:rPr lang="en-US" sz="800" dirty="0" smtClean="0"/>
              <a:t> (1990: p. 207)</a:t>
            </a:r>
            <a:endParaRPr lang="en-US" sz="800" dirty="0"/>
          </a:p>
        </p:txBody>
      </p:sp>
    </p:spTree>
    <p:extLst>
      <p:ext uri="{BB962C8B-B14F-4D97-AF65-F5344CB8AC3E}">
        <p14:creationId xmlns:p14="http://schemas.microsoft.com/office/powerpoint/2010/main" val="2757529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Text Box 4"/>
          <p:cNvSpPr txBox="1">
            <a:spLocks noChangeArrowheads="1"/>
          </p:cNvSpPr>
          <p:nvPr/>
        </p:nvSpPr>
        <p:spPr bwMode="auto">
          <a:xfrm>
            <a:off x="971550" y="1052736"/>
            <a:ext cx="4373313"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Metric aerial photographs 1954-2015</a:t>
            </a:r>
            <a:endParaRPr lang="en-US" altLang="de-DE" sz="2000" dirty="0">
              <a:solidFill>
                <a:srgbClr val="FF0000"/>
              </a:solidFill>
              <a:latin typeface="Arial" charset="0"/>
            </a:endParaRPr>
          </a:p>
        </p:txBody>
      </p:sp>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smtClean="0"/>
              <a:t>4. Data</a:t>
            </a:r>
            <a:endParaRPr lang="en-US" altLang="de-DE" dirty="0"/>
          </a:p>
        </p:txBody>
      </p:sp>
      <p:graphicFrame>
        <p:nvGraphicFramePr>
          <p:cNvPr id="2" name="Tabelle 1"/>
          <p:cNvGraphicFramePr>
            <a:graphicFrameLocks noGrp="1"/>
          </p:cNvGraphicFramePr>
          <p:nvPr>
            <p:extLst>
              <p:ext uri="{D42A27DB-BD31-4B8C-83A1-F6EECF244321}">
                <p14:modId xmlns:p14="http://schemas.microsoft.com/office/powerpoint/2010/main" val="924540434"/>
              </p:ext>
            </p:extLst>
          </p:nvPr>
        </p:nvGraphicFramePr>
        <p:xfrm>
          <a:off x="971550" y="1487211"/>
          <a:ext cx="7715250" cy="4739640"/>
        </p:xfrm>
        <a:graphic>
          <a:graphicData uri="http://schemas.openxmlformats.org/drawingml/2006/table">
            <a:tbl>
              <a:tblPr firstRow="1" bandRow="1">
                <a:tableStyleId>{5C22544A-7EE6-4342-B048-85BDC9FD1C3A}</a:tableStyleId>
              </a:tblPr>
              <a:tblGrid>
                <a:gridCol w="1332198"/>
                <a:gridCol w="1584176"/>
                <a:gridCol w="1404156"/>
                <a:gridCol w="1728192"/>
                <a:gridCol w="1666528"/>
              </a:tblGrid>
              <a:tr h="370840">
                <a:tc>
                  <a:txBody>
                    <a:bodyPr/>
                    <a:lstStyle/>
                    <a:p>
                      <a:pPr algn="ctr"/>
                      <a:r>
                        <a:rPr lang="en-US" sz="1600" dirty="0" smtClean="0"/>
                        <a:t>Date</a:t>
                      </a:r>
                      <a:endParaRPr lang="en-US" sz="1600" dirty="0"/>
                    </a:p>
                  </a:txBody>
                  <a:tcPr anchor="ctr"/>
                </a:tc>
                <a:tc>
                  <a:txBody>
                    <a:bodyPr/>
                    <a:lstStyle/>
                    <a:p>
                      <a:pPr algn="ctr"/>
                      <a:r>
                        <a:rPr lang="en-US" sz="1600" dirty="0" smtClean="0"/>
                        <a:t>Flying height above ground</a:t>
                      </a:r>
                      <a:r>
                        <a:rPr lang="en-US" sz="1600" baseline="0" dirty="0" smtClean="0"/>
                        <a:t> </a:t>
                      </a:r>
                      <a:r>
                        <a:rPr lang="en-US" sz="1600" dirty="0" smtClean="0"/>
                        <a:t>(m)</a:t>
                      </a:r>
                      <a:endParaRPr lang="en-US" sz="1600" dirty="0"/>
                    </a:p>
                  </a:txBody>
                  <a:tcPr anchor="ctr"/>
                </a:tc>
                <a:tc>
                  <a:txBody>
                    <a:bodyPr/>
                    <a:lstStyle/>
                    <a:p>
                      <a:pPr algn="ctr"/>
                      <a:r>
                        <a:rPr lang="en-US" sz="1600" dirty="0" smtClean="0"/>
                        <a:t>Camera type</a:t>
                      </a:r>
                      <a:endParaRPr lang="en-US" sz="1600" dirty="0"/>
                    </a:p>
                  </a:txBody>
                  <a:tcPr anchor="ctr"/>
                </a:tc>
                <a:tc>
                  <a:txBody>
                    <a:bodyPr/>
                    <a:lstStyle/>
                    <a:p>
                      <a:pPr algn="ctr"/>
                      <a:r>
                        <a:rPr lang="en-US" sz="1600" dirty="0" smtClean="0"/>
                        <a:t>Scale/ GSD</a:t>
                      </a:r>
                      <a:r>
                        <a:rPr lang="en-US" sz="1600" baseline="0" dirty="0" smtClean="0"/>
                        <a:t>* (cm)</a:t>
                      </a:r>
                      <a:endParaRPr lang="en-US" sz="1600" baseline="30000" dirty="0"/>
                    </a:p>
                  </a:txBody>
                  <a:tcPr anchor="ctr"/>
                </a:tc>
                <a:tc>
                  <a:txBody>
                    <a:bodyPr/>
                    <a:lstStyle/>
                    <a:p>
                      <a:pPr algn="ctr"/>
                      <a:r>
                        <a:rPr lang="en-US" sz="1600" dirty="0" smtClean="0"/>
                        <a:t>Remark</a:t>
                      </a:r>
                      <a:endParaRPr lang="en-US" sz="1600" dirty="0"/>
                    </a:p>
                  </a:txBody>
                  <a:tcPr anchor="ctr"/>
                </a:tc>
              </a:tr>
              <a:tr h="370840">
                <a:tc>
                  <a:txBody>
                    <a:bodyPr/>
                    <a:lstStyle/>
                    <a:p>
                      <a:pPr algn="ctr"/>
                      <a:r>
                        <a:rPr lang="en-US" sz="1600" dirty="0" smtClean="0"/>
                        <a:t>24.9.1954</a:t>
                      </a:r>
                      <a:endParaRPr lang="en-US" sz="1600" dirty="0"/>
                    </a:p>
                  </a:txBody>
                  <a:tcPr anchor="ctr"/>
                </a:tc>
                <a:tc>
                  <a:txBody>
                    <a:bodyPr/>
                    <a:lstStyle/>
                    <a:p>
                      <a:pPr algn="ctr"/>
                      <a:r>
                        <a:rPr lang="en-US" sz="1600" dirty="0" smtClean="0"/>
                        <a:t>3250</a:t>
                      </a:r>
                      <a:endParaRPr lang="en-US" sz="1600" dirty="0"/>
                    </a:p>
                  </a:txBody>
                  <a:tcPr anchor="ctr"/>
                </a:tc>
                <a:tc>
                  <a:txBody>
                    <a:bodyPr/>
                    <a:lstStyle/>
                    <a:p>
                      <a:pPr algn="ctr"/>
                      <a:r>
                        <a:rPr lang="en-US" sz="1600" dirty="0" smtClean="0"/>
                        <a:t>analog</a:t>
                      </a:r>
                      <a:endParaRPr lang="en-US" sz="1600" dirty="0"/>
                    </a:p>
                  </a:txBody>
                  <a:tcPr anchor="ctr"/>
                </a:tc>
                <a:tc>
                  <a:txBody>
                    <a:bodyPr/>
                    <a:lstStyle/>
                    <a:p>
                      <a:pPr algn="ctr"/>
                      <a:r>
                        <a:rPr lang="en-US" sz="1600" dirty="0" smtClean="0"/>
                        <a:t>1:15,450/ 23</a:t>
                      </a:r>
                      <a:endParaRPr lang="en-US" sz="1600" dirty="0"/>
                    </a:p>
                  </a:txBody>
                  <a:tcPr anchor="ctr"/>
                </a:tc>
                <a:tc>
                  <a:txBody>
                    <a:bodyPr/>
                    <a:lstStyle/>
                    <a:p>
                      <a:pPr algn="ctr"/>
                      <a:r>
                        <a:rPr lang="en-US" sz="1600" dirty="0" err="1" smtClean="0"/>
                        <a:t>b&amp;w</a:t>
                      </a:r>
                      <a:r>
                        <a:rPr lang="en-US" sz="1600" dirty="0" smtClean="0"/>
                        <a:t>, fresh snow cover</a:t>
                      </a:r>
                      <a:endParaRPr lang="en-US" sz="1600" dirty="0"/>
                    </a:p>
                  </a:txBody>
                  <a:tcPr anchor="ctr"/>
                </a:tc>
              </a:tr>
              <a:tr h="370840">
                <a:tc>
                  <a:txBody>
                    <a:bodyPr/>
                    <a:lstStyle/>
                    <a:p>
                      <a:pPr algn="ctr"/>
                      <a:r>
                        <a:rPr lang="en-US" sz="1600" dirty="0" smtClean="0"/>
                        <a:t>29.9.1969</a:t>
                      </a:r>
                      <a:endParaRPr lang="en-US" sz="1600" dirty="0"/>
                    </a:p>
                  </a:txBody>
                  <a:tcPr anchor="ctr"/>
                </a:tc>
                <a:tc>
                  <a:txBody>
                    <a:bodyPr/>
                    <a:lstStyle/>
                    <a:p>
                      <a:pPr algn="ctr"/>
                      <a:r>
                        <a:rPr lang="en-US" sz="1600" dirty="0" smtClean="0"/>
                        <a:t>4345</a:t>
                      </a:r>
                      <a:endParaRPr lang="en-US" sz="1600" dirty="0"/>
                    </a:p>
                  </a:txBody>
                  <a:tcPr anchor="ctr"/>
                </a:tc>
                <a:tc>
                  <a:txBody>
                    <a:bodyPr/>
                    <a:lstStyle/>
                    <a:p>
                      <a:pPr algn="ctr"/>
                      <a:r>
                        <a:rPr lang="en-US" sz="1600" dirty="0" smtClean="0"/>
                        <a:t>analog</a:t>
                      </a:r>
                      <a:endParaRPr lang="en-US" sz="1600" dirty="0"/>
                    </a:p>
                  </a:txBody>
                  <a:tcPr anchor="ctr"/>
                </a:tc>
                <a:tc>
                  <a:txBody>
                    <a:bodyPr/>
                    <a:lstStyle/>
                    <a:p>
                      <a:pPr algn="ctr"/>
                      <a:r>
                        <a:rPr lang="en-US" sz="1600" dirty="0" smtClean="0"/>
                        <a:t>1:28,460/</a:t>
                      </a:r>
                      <a:r>
                        <a:rPr lang="en-US" sz="1600" baseline="0" dirty="0" smtClean="0"/>
                        <a:t> 43</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b&amp;w</a:t>
                      </a:r>
                      <a:endParaRPr lang="en-US" sz="1600" dirty="0" smtClean="0"/>
                    </a:p>
                  </a:txBody>
                  <a:tcPr anchor="ctr"/>
                </a:tc>
              </a:tr>
              <a:tr h="370840">
                <a:tc>
                  <a:txBody>
                    <a:bodyPr/>
                    <a:lstStyle/>
                    <a:p>
                      <a:pPr algn="ctr"/>
                      <a:r>
                        <a:rPr lang="en-US" sz="1600" dirty="0" smtClean="0"/>
                        <a:t>6.9.1974</a:t>
                      </a:r>
                      <a:endParaRPr lang="en-US" sz="1600" dirty="0"/>
                    </a:p>
                  </a:txBody>
                  <a:tcPr anchor="ctr"/>
                </a:tc>
                <a:tc>
                  <a:txBody>
                    <a:bodyPr/>
                    <a:lstStyle/>
                    <a:p>
                      <a:pPr algn="ctr"/>
                      <a:r>
                        <a:rPr lang="en-US" sz="1600" dirty="0" smtClean="0"/>
                        <a:t>2080</a:t>
                      </a:r>
                      <a:endParaRPr lang="en-US" sz="1600" dirty="0"/>
                    </a:p>
                  </a:txBody>
                  <a:tcPr anchor="ctr"/>
                </a:tc>
                <a:tc>
                  <a:txBody>
                    <a:bodyPr/>
                    <a:lstStyle/>
                    <a:p>
                      <a:pPr algn="ctr"/>
                      <a:r>
                        <a:rPr lang="en-US" sz="1600" dirty="0" smtClean="0"/>
                        <a:t>analog</a:t>
                      </a:r>
                      <a:endParaRPr lang="en-US" sz="1600" dirty="0"/>
                    </a:p>
                  </a:txBody>
                  <a:tcPr anchor="ctr"/>
                </a:tc>
                <a:tc>
                  <a:txBody>
                    <a:bodyPr/>
                    <a:lstStyle/>
                    <a:p>
                      <a:pPr algn="ctr"/>
                      <a:r>
                        <a:rPr lang="en-US" sz="1600" dirty="0" smtClean="0"/>
                        <a:t>1:12,830/ 12</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b&amp;w</a:t>
                      </a:r>
                      <a:endParaRPr lang="en-US" sz="1600" dirty="0" smtClean="0"/>
                    </a:p>
                  </a:txBody>
                  <a:tcPr anchor="ctr"/>
                </a:tc>
              </a:tr>
              <a:tr h="370840">
                <a:tc>
                  <a:txBody>
                    <a:bodyPr/>
                    <a:lstStyle/>
                    <a:p>
                      <a:pPr algn="ctr"/>
                      <a:r>
                        <a:rPr lang="en-US" sz="1600" dirty="0" smtClean="0"/>
                        <a:t>9.10.1981</a:t>
                      </a:r>
                      <a:endParaRPr lang="en-US" sz="1600" dirty="0"/>
                    </a:p>
                  </a:txBody>
                  <a:tcPr anchor="ctr"/>
                </a:tc>
                <a:tc>
                  <a:txBody>
                    <a:bodyPr/>
                    <a:lstStyle/>
                    <a:p>
                      <a:pPr algn="ctr"/>
                      <a:r>
                        <a:rPr lang="en-US" sz="1600" dirty="0" smtClean="0"/>
                        <a:t>4660</a:t>
                      </a:r>
                      <a:endParaRPr lang="en-US" sz="1600" dirty="0"/>
                    </a:p>
                  </a:txBody>
                  <a:tcPr anchor="ctr"/>
                </a:tc>
                <a:tc>
                  <a:txBody>
                    <a:bodyPr/>
                    <a:lstStyle/>
                    <a:p>
                      <a:pPr algn="ctr"/>
                      <a:r>
                        <a:rPr lang="en-US" sz="1600" dirty="0" smtClean="0"/>
                        <a:t>analog</a:t>
                      </a:r>
                      <a:endParaRPr lang="en-US" sz="1600" dirty="0"/>
                    </a:p>
                  </a:txBody>
                  <a:tcPr anchor="ctr"/>
                </a:tc>
                <a:tc>
                  <a:txBody>
                    <a:bodyPr/>
                    <a:lstStyle/>
                    <a:p>
                      <a:pPr algn="ctr"/>
                      <a:r>
                        <a:rPr lang="en-US" sz="1600" dirty="0" smtClean="0"/>
                        <a:t>1:30,400/ 46</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b&amp;w</a:t>
                      </a:r>
                      <a:endParaRPr lang="en-US" sz="1600" dirty="0" smtClean="0"/>
                    </a:p>
                  </a:txBody>
                  <a:tcPr anchor="ctr"/>
                </a:tc>
              </a:tr>
              <a:tr h="370840">
                <a:tc>
                  <a:txBody>
                    <a:bodyPr/>
                    <a:lstStyle/>
                    <a:p>
                      <a:pPr algn="ctr"/>
                      <a:r>
                        <a:rPr lang="en-US" sz="1600" dirty="0" smtClean="0"/>
                        <a:t>18.9.1992</a:t>
                      </a:r>
                      <a:endParaRPr lang="en-US" sz="1600" dirty="0"/>
                    </a:p>
                  </a:txBody>
                  <a:tcPr anchor="ctr"/>
                </a:tc>
                <a:tc>
                  <a:txBody>
                    <a:bodyPr/>
                    <a:lstStyle/>
                    <a:p>
                      <a:pPr algn="ctr"/>
                      <a:r>
                        <a:rPr lang="en-US" sz="1600" dirty="0" smtClean="0"/>
                        <a:t>3000</a:t>
                      </a:r>
                      <a:endParaRPr lang="en-US" sz="1600" dirty="0"/>
                    </a:p>
                  </a:txBody>
                  <a:tcPr anchor="ctr"/>
                </a:tc>
                <a:tc>
                  <a:txBody>
                    <a:bodyPr/>
                    <a:lstStyle/>
                    <a:p>
                      <a:pPr algn="ctr"/>
                      <a:r>
                        <a:rPr lang="en-US" sz="1600" dirty="0" smtClean="0"/>
                        <a:t>analog</a:t>
                      </a:r>
                      <a:endParaRPr lang="en-US" sz="1600" dirty="0"/>
                    </a:p>
                  </a:txBody>
                  <a:tcPr anchor="ctr"/>
                </a:tc>
                <a:tc>
                  <a:txBody>
                    <a:bodyPr/>
                    <a:lstStyle/>
                    <a:p>
                      <a:pPr algn="ctr"/>
                      <a:r>
                        <a:rPr lang="en-US" sz="1600" dirty="0" smtClean="0"/>
                        <a:t>1:13,97/</a:t>
                      </a:r>
                      <a:r>
                        <a:rPr lang="en-US" sz="1600" baseline="0" dirty="0" smtClean="0"/>
                        <a:t> 21</a:t>
                      </a:r>
                      <a:endParaRPr lang="en-US" sz="1600" dirty="0"/>
                    </a:p>
                  </a:txBody>
                  <a:tcPr anchor="ctr"/>
                </a:tc>
                <a:tc>
                  <a:txBody>
                    <a:bodyPr/>
                    <a:lstStyle/>
                    <a:p>
                      <a:pPr algn="ctr"/>
                      <a:r>
                        <a:rPr lang="en-US" sz="1600" dirty="0" smtClean="0"/>
                        <a:t>false color IR</a:t>
                      </a:r>
                      <a:endParaRPr lang="en-US" sz="1600" dirty="0"/>
                    </a:p>
                  </a:txBody>
                  <a:tcPr anchor="ctr"/>
                </a:tc>
              </a:tr>
              <a:tr h="370840">
                <a:tc>
                  <a:txBody>
                    <a:bodyPr/>
                    <a:lstStyle/>
                    <a:p>
                      <a:pPr algn="ctr"/>
                      <a:r>
                        <a:rPr lang="en-US" sz="1600" dirty="0" smtClean="0"/>
                        <a:t>18.9.2002</a:t>
                      </a:r>
                      <a:endParaRPr lang="en-US" sz="1600" dirty="0"/>
                    </a:p>
                  </a:txBody>
                  <a:tcPr anchor="ctr"/>
                </a:tc>
                <a:tc>
                  <a:txBody>
                    <a:bodyPr/>
                    <a:lstStyle/>
                    <a:p>
                      <a:pPr algn="ctr"/>
                      <a:r>
                        <a:rPr lang="en-US" sz="1600" dirty="0" smtClean="0"/>
                        <a:t>4050</a:t>
                      </a:r>
                      <a:endParaRPr lang="en-US" sz="1600" dirty="0"/>
                    </a:p>
                  </a:txBody>
                  <a:tcPr anchor="ctr"/>
                </a:tc>
                <a:tc>
                  <a:txBody>
                    <a:bodyPr/>
                    <a:lstStyle/>
                    <a:p>
                      <a:pPr algn="ctr"/>
                      <a:r>
                        <a:rPr lang="en-US" sz="1600" dirty="0" smtClean="0"/>
                        <a:t>analog</a:t>
                      </a:r>
                      <a:endParaRPr lang="en-US" sz="1600" dirty="0"/>
                    </a:p>
                  </a:txBody>
                  <a:tcPr anchor="ctr"/>
                </a:tc>
                <a:tc>
                  <a:txBody>
                    <a:bodyPr/>
                    <a:lstStyle/>
                    <a:p>
                      <a:pPr algn="ctr"/>
                      <a:r>
                        <a:rPr lang="en-US" sz="1600" dirty="0" smtClean="0"/>
                        <a:t>1:13,280/</a:t>
                      </a:r>
                      <a:r>
                        <a:rPr lang="en-US" sz="1600" baseline="0" dirty="0" smtClean="0"/>
                        <a:t> 20</a:t>
                      </a:r>
                      <a:endParaRPr lang="en-US" sz="1600" dirty="0"/>
                    </a:p>
                  </a:txBody>
                  <a:tcPr anchor="ctr"/>
                </a:tc>
                <a:tc>
                  <a:txBody>
                    <a:bodyPr/>
                    <a:lstStyle/>
                    <a:p>
                      <a:pPr algn="ctr"/>
                      <a:r>
                        <a:rPr lang="en-US" sz="1600" dirty="0" smtClean="0"/>
                        <a:t>color</a:t>
                      </a:r>
                      <a:endParaRPr lang="en-US" sz="1600" dirty="0"/>
                    </a:p>
                  </a:txBody>
                  <a:tcPr anchor="ctr"/>
                </a:tc>
              </a:tr>
              <a:tr h="370840">
                <a:tc>
                  <a:txBody>
                    <a:bodyPr/>
                    <a:lstStyle/>
                    <a:p>
                      <a:pPr algn="ctr"/>
                      <a:r>
                        <a:rPr lang="en-US" sz="1600" dirty="0" smtClean="0"/>
                        <a:t>21.9.2006</a:t>
                      </a:r>
                      <a:endParaRPr lang="en-US" sz="1600" dirty="0"/>
                    </a:p>
                  </a:txBody>
                  <a:tcPr anchor="ctr"/>
                </a:tc>
                <a:tc>
                  <a:txBody>
                    <a:bodyPr/>
                    <a:lstStyle/>
                    <a:p>
                      <a:pPr algn="ctr"/>
                      <a:r>
                        <a:rPr lang="en-US" sz="1600" dirty="0" smtClean="0"/>
                        <a:t>4630</a:t>
                      </a:r>
                      <a:endParaRPr lang="en-US" sz="1600" dirty="0"/>
                    </a:p>
                  </a:txBody>
                  <a:tcPr anchor="ctr"/>
                </a:tc>
                <a:tc>
                  <a:txBody>
                    <a:bodyPr/>
                    <a:lstStyle/>
                    <a:p>
                      <a:pPr algn="ctr"/>
                      <a:r>
                        <a:rPr lang="en-US" sz="1600" dirty="0" smtClean="0"/>
                        <a:t>analog</a:t>
                      </a:r>
                      <a:endParaRPr lang="en-US" sz="1600" dirty="0"/>
                    </a:p>
                  </a:txBody>
                  <a:tcPr anchor="ctr"/>
                </a:tc>
                <a:tc>
                  <a:txBody>
                    <a:bodyPr/>
                    <a:lstStyle/>
                    <a:p>
                      <a:pPr algn="ctr"/>
                      <a:r>
                        <a:rPr lang="en-US" sz="1600" dirty="0" smtClean="0"/>
                        <a:t>1:15,250/</a:t>
                      </a:r>
                      <a:r>
                        <a:rPr lang="en-US" sz="1600" baseline="0" dirty="0" smtClean="0"/>
                        <a:t> 23</a:t>
                      </a:r>
                      <a:endParaRPr lang="en-US" sz="1600" dirty="0"/>
                    </a:p>
                  </a:txBody>
                  <a:tcPr anchor="ctr"/>
                </a:tc>
                <a:tc>
                  <a:txBody>
                    <a:bodyPr/>
                    <a:lstStyle/>
                    <a:p>
                      <a:pPr algn="ctr"/>
                      <a:r>
                        <a:rPr lang="en-US" sz="1600" dirty="0" smtClean="0"/>
                        <a:t>color</a:t>
                      </a:r>
                      <a:endParaRPr lang="en-US" sz="1600" dirty="0"/>
                    </a:p>
                  </a:txBody>
                  <a:tcPr anchor="ctr"/>
                </a:tc>
              </a:tr>
              <a:tr h="370840">
                <a:tc>
                  <a:txBody>
                    <a:bodyPr/>
                    <a:lstStyle/>
                    <a:p>
                      <a:pPr algn="ctr"/>
                      <a:r>
                        <a:rPr lang="en-US" sz="1600" dirty="0" smtClean="0"/>
                        <a:t>8.9.2009</a:t>
                      </a:r>
                      <a:endParaRPr lang="en-US" sz="1600" dirty="0"/>
                    </a:p>
                  </a:txBody>
                  <a:tcPr anchor="ctr"/>
                </a:tc>
                <a:tc>
                  <a:txBody>
                    <a:bodyPr/>
                    <a:lstStyle/>
                    <a:p>
                      <a:pPr algn="ctr"/>
                      <a:r>
                        <a:rPr lang="en-US" sz="1600" dirty="0" smtClean="0"/>
                        <a:t>4880</a:t>
                      </a:r>
                      <a:endParaRPr lang="en-US" sz="1600" dirty="0"/>
                    </a:p>
                  </a:txBody>
                  <a:tcPr anchor="ctr"/>
                </a:tc>
                <a:tc>
                  <a:txBody>
                    <a:bodyPr/>
                    <a:lstStyle/>
                    <a:p>
                      <a:pPr algn="ctr"/>
                      <a:r>
                        <a:rPr lang="en-US" sz="1600" dirty="0" smtClean="0"/>
                        <a:t>analog</a:t>
                      </a:r>
                      <a:endParaRPr lang="en-US" sz="1600" dirty="0"/>
                    </a:p>
                  </a:txBody>
                  <a:tcPr anchor="ctr"/>
                </a:tc>
                <a:tc>
                  <a:txBody>
                    <a:bodyPr/>
                    <a:lstStyle/>
                    <a:p>
                      <a:pPr algn="ctr"/>
                      <a:r>
                        <a:rPr lang="en-US" sz="1600" dirty="0" smtClean="0"/>
                        <a:t>1:15.970/ 24</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color</a:t>
                      </a:r>
                    </a:p>
                  </a:txBody>
                  <a:tcPr anchor="ctr"/>
                </a:tc>
              </a:tr>
              <a:tr h="370840">
                <a:tc>
                  <a:txBody>
                    <a:bodyPr/>
                    <a:lstStyle/>
                    <a:p>
                      <a:pPr algn="ctr"/>
                      <a:r>
                        <a:rPr lang="en-US" sz="1600" dirty="0" smtClean="0"/>
                        <a:t>28.8.2012</a:t>
                      </a:r>
                      <a:endParaRPr lang="en-US" sz="1600" dirty="0"/>
                    </a:p>
                  </a:txBody>
                  <a:tcPr anchor="ctr"/>
                </a:tc>
                <a:tc>
                  <a:txBody>
                    <a:bodyPr/>
                    <a:lstStyle/>
                    <a:p>
                      <a:pPr algn="ctr"/>
                      <a:r>
                        <a:rPr lang="en-US" sz="1600" dirty="0" smtClean="0"/>
                        <a:t>2070</a:t>
                      </a:r>
                      <a:endParaRPr lang="en-US" sz="1600" dirty="0"/>
                    </a:p>
                  </a:txBody>
                  <a:tcPr anchor="ctr"/>
                </a:tc>
                <a:tc>
                  <a:txBody>
                    <a:bodyPr/>
                    <a:lstStyle/>
                    <a:p>
                      <a:pPr algn="ctr"/>
                      <a:r>
                        <a:rPr lang="en-US" sz="1600" dirty="0" smtClean="0"/>
                        <a:t>digital</a:t>
                      </a:r>
                      <a:endParaRPr lang="en-US" sz="1600" dirty="0"/>
                    </a:p>
                  </a:txBody>
                  <a:tcPr anchor="ctr"/>
                </a:tc>
                <a:tc>
                  <a:txBody>
                    <a:bodyPr/>
                    <a:lstStyle/>
                    <a:p>
                      <a:pPr algn="ctr"/>
                      <a:r>
                        <a:rPr lang="en-US" sz="1600" dirty="0" smtClean="0"/>
                        <a:t>(1:22,450)/ 13</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R,G,B, NIR</a:t>
                      </a:r>
                    </a:p>
                  </a:txBody>
                  <a:tcPr anchor="ctr"/>
                </a:tc>
              </a:tr>
              <a:tr h="370840">
                <a:tc>
                  <a:txBody>
                    <a:bodyPr/>
                    <a:lstStyle/>
                    <a:p>
                      <a:pPr algn="ctr"/>
                      <a:r>
                        <a:rPr lang="en-US" sz="1600" dirty="0" smtClean="0"/>
                        <a:t>28.8.2015</a:t>
                      </a:r>
                      <a:endParaRPr lang="en-US" sz="1600" dirty="0"/>
                    </a:p>
                  </a:txBody>
                  <a:tcPr anchor="ctr"/>
                </a:tc>
                <a:tc>
                  <a:txBody>
                    <a:bodyPr/>
                    <a:lstStyle/>
                    <a:p>
                      <a:pPr algn="ctr"/>
                      <a:r>
                        <a:rPr lang="en-US" sz="1600" dirty="0" smtClean="0"/>
                        <a:t>3060</a:t>
                      </a:r>
                      <a:endParaRPr lang="en-US" sz="1600" dirty="0"/>
                    </a:p>
                  </a:txBody>
                  <a:tcPr anchor="ctr"/>
                </a:tc>
                <a:tc>
                  <a:txBody>
                    <a:bodyPr/>
                    <a:lstStyle/>
                    <a:p>
                      <a:pPr algn="ctr"/>
                      <a:r>
                        <a:rPr lang="en-US" sz="1600" dirty="0" smtClean="0"/>
                        <a:t>digital</a:t>
                      </a:r>
                      <a:endParaRPr lang="en-US" sz="1600" dirty="0"/>
                    </a:p>
                  </a:txBody>
                  <a:tcPr anchor="ctr"/>
                </a:tc>
                <a:tc>
                  <a:txBody>
                    <a:bodyPr/>
                    <a:lstStyle/>
                    <a:p>
                      <a:pPr algn="ctr"/>
                      <a:r>
                        <a:rPr lang="en-US" sz="1600" dirty="0" smtClean="0"/>
                        <a:t>(1:30,560)/ 16</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R,G,B, NIR</a:t>
                      </a:r>
                    </a:p>
                  </a:txBody>
                  <a:tcPr anchor="ctr"/>
                </a:tc>
              </a:tr>
            </a:tbl>
          </a:graphicData>
        </a:graphic>
      </p:graphicFrame>
      <p:sp>
        <p:nvSpPr>
          <p:cNvPr id="3" name="Textfeld 2"/>
          <p:cNvSpPr txBox="1"/>
          <p:nvPr/>
        </p:nvSpPr>
        <p:spPr>
          <a:xfrm>
            <a:off x="5818505" y="6259323"/>
            <a:ext cx="2549096" cy="307777"/>
          </a:xfrm>
          <a:prstGeom prst="rect">
            <a:avLst/>
          </a:prstGeom>
          <a:noFill/>
        </p:spPr>
        <p:txBody>
          <a:bodyPr wrap="none" rtlCol="0">
            <a:spAutoFit/>
          </a:bodyPr>
          <a:lstStyle/>
          <a:p>
            <a:r>
              <a:rPr lang="en-US" dirty="0" smtClean="0"/>
              <a:t>* … ground sampling distance</a:t>
            </a:r>
            <a:endParaRPr lang="en-US" dirty="0"/>
          </a:p>
        </p:txBody>
      </p:sp>
    </p:spTree>
    <p:extLst>
      <p:ext uri="{BB962C8B-B14F-4D97-AF65-F5344CB8AC3E}">
        <p14:creationId xmlns:p14="http://schemas.microsoft.com/office/powerpoint/2010/main" val="4068623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Text Box 4"/>
          <p:cNvSpPr txBox="1">
            <a:spLocks noChangeArrowheads="1"/>
          </p:cNvSpPr>
          <p:nvPr/>
        </p:nvSpPr>
        <p:spPr bwMode="auto">
          <a:xfrm>
            <a:off x="971550" y="1052736"/>
            <a:ext cx="5413661"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Non-metric aerial photographs 2016 and 2017</a:t>
            </a:r>
            <a:endParaRPr lang="en-US" altLang="de-DE" sz="2000" dirty="0">
              <a:solidFill>
                <a:srgbClr val="FF0000"/>
              </a:solidFill>
              <a:latin typeface="Arial" charset="0"/>
            </a:endParaRPr>
          </a:p>
        </p:txBody>
      </p:sp>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smtClean="0"/>
              <a:t>4. Data</a:t>
            </a:r>
            <a:endParaRPr lang="en-US" altLang="de-DE" dirty="0"/>
          </a:p>
        </p:txBody>
      </p:sp>
      <p:graphicFrame>
        <p:nvGraphicFramePr>
          <p:cNvPr id="2" name="Tabelle 1"/>
          <p:cNvGraphicFramePr>
            <a:graphicFrameLocks noGrp="1"/>
          </p:cNvGraphicFramePr>
          <p:nvPr>
            <p:extLst>
              <p:ext uri="{D42A27DB-BD31-4B8C-83A1-F6EECF244321}">
                <p14:modId xmlns:p14="http://schemas.microsoft.com/office/powerpoint/2010/main" val="3907785491"/>
              </p:ext>
            </p:extLst>
          </p:nvPr>
        </p:nvGraphicFramePr>
        <p:xfrm>
          <a:off x="971550" y="1487211"/>
          <a:ext cx="7704138" cy="1981200"/>
        </p:xfrm>
        <a:graphic>
          <a:graphicData uri="http://schemas.openxmlformats.org/drawingml/2006/table">
            <a:tbl>
              <a:tblPr firstRow="1" bandRow="1">
                <a:tableStyleId>{5C22544A-7EE6-4342-B048-85BDC9FD1C3A}</a:tableStyleId>
              </a:tblPr>
              <a:tblGrid>
                <a:gridCol w="1093976"/>
                <a:gridCol w="1300896"/>
                <a:gridCol w="912775"/>
                <a:gridCol w="1797607"/>
                <a:gridCol w="1402134"/>
                <a:gridCol w="1196750"/>
              </a:tblGrid>
              <a:tr h="370840">
                <a:tc>
                  <a:txBody>
                    <a:bodyPr/>
                    <a:lstStyle/>
                    <a:p>
                      <a:pPr algn="ctr"/>
                      <a:r>
                        <a:rPr lang="en-US" sz="1600" dirty="0" smtClean="0"/>
                        <a:t>Date</a:t>
                      </a:r>
                      <a:endParaRPr lang="en-US" sz="1600" dirty="0"/>
                    </a:p>
                  </a:txBody>
                  <a:tcPr anchor="ctr"/>
                </a:tc>
                <a:tc>
                  <a:txBody>
                    <a:bodyPr/>
                    <a:lstStyle/>
                    <a:p>
                      <a:pPr algn="ctr"/>
                      <a:r>
                        <a:rPr lang="en-US" sz="1600" dirty="0" smtClean="0"/>
                        <a:t>UAS/UAV</a:t>
                      </a:r>
                      <a:endParaRPr lang="en-US" sz="1600" dirty="0"/>
                    </a:p>
                  </a:txBody>
                  <a:tcPr anchor="ctr"/>
                </a:tc>
                <a:tc>
                  <a:txBody>
                    <a:bodyPr/>
                    <a:lstStyle/>
                    <a:p>
                      <a:pPr algn="ctr"/>
                      <a:r>
                        <a:rPr lang="en-US" sz="1600" dirty="0" smtClean="0"/>
                        <a:t>Type</a:t>
                      </a:r>
                      <a:endParaRPr lang="en-US" sz="1600" dirty="0"/>
                    </a:p>
                  </a:txBody>
                  <a:tcPr anchor="ctr"/>
                </a:tc>
                <a:tc>
                  <a:txBody>
                    <a:bodyPr/>
                    <a:lstStyle/>
                    <a:p>
                      <a:pPr algn="ctr"/>
                      <a:r>
                        <a:rPr lang="en-US" sz="1600" dirty="0" smtClean="0"/>
                        <a:t>Number of</a:t>
                      </a:r>
                      <a:r>
                        <a:rPr lang="en-US" sz="1600" baseline="0" dirty="0" smtClean="0"/>
                        <a:t> photographs</a:t>
                      </a:r>
                      <a:r>
                        <a:rPr lang="en-US" sz="1600" baseline="30000" dirty="0" smtClean="0"/>
                        <a:t>+</a:t>
                      </a:r>
                      <a:endParaRPr lang="en-US" sz="1600" baseline="30000" dirty="0"/>
                    </a:p>
                  </a:txBody>
                  <a:tcPr anchor="ctr"/>
                </a:tc>
                <a:tc>
                  <a:txBody>
                    <a:bodyPr/>
                    <a:lstStyle/>
                    <a:p>
                      <a:pPr algn="ctr"/>
                      <a:r>
                        <a:rPr lang="en-US" sz="1600" dirty="0" smtClean="0"/>
                        <a:t>Digital camera</a:t>
                      </a:r>
                      <a:endParaRPr lang="en-US" sz="1600" dirty="0"/>
                    </a:p>
                  </a:txBody>
                  <a:tcPr anchor="ctr"/>
                </a:tc>
                <a:tc>
                  <a:txBody>
                    <a:bodyPr/>
                    <a:lstStyle/>
                    <a:p>
                      <a:pPr algn="ctr"/>
                      <a:r>
                        <a:rPr lang="en-US" sz="1600" dirty="0" smtClean="0"/>
                        <a:t>GSD* </a:t>
                      </a:r>
                      <a:r>
                        <a:rPr lang="en-US" sz="1600" baseline="0" dirty="0" smtClean="0"/>
                        <a:t>(cm)</a:t>
                      </a:r>
                      <a:endParaRPr lang="en-US" sz="1600" dirty="0"/>
                    </a:p>
                  </a:txBody>
                  <a:tcPr anchor="ctr"/>
                </a:tc>
              </a:tr>
              <a:tr h="370840">
                <a:tc>
                  <a:txBody>
                    <a:bodyPr/>
                    <a:lstStyle/>
                    <a:p>
                      <a:pPr algn="ctr"/>
                      <a:r>
                        <a:rPr lang="en-US" sz="1600" dirty="0" smtClean="0"/>
                        <a:t>26.7.2016</a:t>
                      </a:r>
                      <a:endParaRPr lang="en-US" sz="1600" dirty="0"/>
                    </a:p>
                  </a:txBody>
                  <a:tcPr anchor="ctr"/>
                </a:tc>
                <a:tc>
                  <a:txBody>
                    <a:bodyPr/>
                    <a:lstStyle/>
                    <a:p>
                      <a:pPr algn="ctr"/>
                      <a:r>
                        <a:rPr lang="en-US" sz="1600" dirty="0" err="1" smtClean="0"/>
                        <a:t>hexacopter</a:t>
                      </a:r>
                      <a:r>
                        <a:rPr lang="en-US" sz="1600" dirty="0" smtClean="0"/>
                        <a:t/>
                      </a:r>
                      <a:br>
                        <a:rPr lang="en-US" sz="1600" dirty="0" smtClean="0"/>
                      </a:br>
                      <a:r>
                        <a:rPr lang="en-US" sz="1600" dirty="0" err="1" smtClean="0"/>
                        <a:t>twinHEX</a:t>
                      </a:r>
                      <a:r>
                        <a:rPr lang="en-US" sz="1600" dirty="0" smtClean="0"/>
                        <a:t> v.3.0</a:t>
                      </a:r>
                      <a:endParaRPr lang="en-US" sz="1600" dirty="0"/>
                    </a:p>
                  </a:txBody>
                  <a:tcPr anchor="ctr"/>
                </a:tc>
                <a:tc>
                  <a:txBody>
                    <a:bodyPr/>
                    <a:lstStyle/>
                    <a:p>
                      <a:pPr algn="ctr"/>
                      <a:r>
                        <a:rPr lang="en-US" sz="1600" dirty="0" smtClean="0"/>
                        <a:t>rotary-wing</a:t>
                      </a:r>
                      <a:endParaRPr lang="en-US" sz="1600" dirty="0"/>
                    </a:p>
                  </a:txBody>
                  <a:tcPr anchor="ctr"/>
                </a:tc>
                <a:tc>
                  <a:txBody>
                    <a:bodyPr/>
                    <a:lstStyle/>
                    <a:p>
                      <a:pPr algn="ctr"/>
                      <a:r>
                        <a:rPr lang="en-US" sz="1600" dirty="0" smtClean="0"/>
                        <a:t>13</a:t>
                      </a:r>
                      <a:r>
                        <a:rPr lang="en-US" sz="1600" baseline="0" dirty="0" smtClean="0"/>
                        <a:t> (western part)</a:t>
                      </a:r>
                    </a:p>
                    <a:p>
                      <a:pPr algn="ctr"/>
                      <a:r>
                        <a:rPr lang="en-US" sz="1600" baseline="0" dirty="0" smtClean="0"/>
                        <a:t>4 (eastern part)</a:t>
                      </a:r>
                      <a:endParaRPr lang="en-US" sz="1600" dirty="0"/>
                    </a:p>
                  </a:txBody>
                  <a:tcPr anchor="ctr"/>
                </a:tc>
                <a:tc>
                  <a:txBody>
                    <a:bodyPr/>
                    <a:lstStyle/>
                    <a:p>
                      <a:pPr algn="ctr"/>
                      <a:r>
                        <a:rPr lang="en-US" sz="1600" dirty="0" smtClean="0"/>
                        <a:t>Ricoh GXR A12</a:t>
                      </a:r>
                      <a:endParaRPr lang="en-US" sz="1600" dirty="0"/>
                    </a:p>
                  </a:txBody>
                  <a:tcPr anchor="ctr"/>
                </a:tc>
                <a:tc>
                  <a:txBody>
                    <a:bodyPr/>
                    <a:lstStyle/>
                    <a:p>
                      <a:pPr algn="ctr"/>
                      <a:r>
                        <a:rPr lang="en-US" sz="1600" dirty="0" smtClean="0"/>
                        <a:t>4.5</a:t>
                      </a:r>
                    </a:p>
                    <a:p>
                      <a:pPr algn="ctr"/>
                      <a:r>
                        <a:rPr lang="en-US" sz="1600" dirty="0" smtClean="0"/>
                        <a:t>4.4</a:t>
                      </a:r>
                      <a:endParaRPr lang="en-US" sz="1600" dirty="0"/>
                    </a:p>
                  </a:txBody>
                  <a:tcPr anchor="ctr"/>
                </a:tc>
              </a:tr>
              <a:tr h="370840">
                <a:tc>
                  <a:txBody>
                    <a:bodyPr/>
                    <a:lstStyle/>
                    <a:p>
                      <a:pPr algn="ctr"/>
                      <a:r>
                        <a:rPr lang="en-US" sz="1600" dirty="0" smtClean="0"/>
                        <a:t>22.8.2017</a:t>
                      </a:r>
                      <a:endParaRPr lang="en-US" sz="1600" dirty="0"/>
                    </a:p>
                  </a:txBody>
                  <a:tcPr anchor="ctr"/>
                </a:tc>
                <a:tc>
                  <a:txBody>
                    <a:bodyPr/>
                    <a:lstStyle/>
                    <a:p>
                      <a:pPr algn="ctr"/>
                      <a:r>
                        <a:rPr lang="en-US" sz="1600" dirty="0" err="1" smtClean="0"/>
                        <a:t>QuestUAV</a:t>
                      </a:r>
                      <a:endParaRPr lang="en-US" sz="1600" dirty="0"/>
                    </a:p>
                  </a:txBody>
                  <a:tcPr anchor="ctr"/>
                </a:tc>
                <a:tc>
                  <a:txBody>
                    <a:bodyPr/>
                    <a:lstStyle/>
                    <a:p>
                      <a:pPr algn="ctr"/>
                      <a:r>
                        <a:rPr lang="en-US" sz="1600" dirty="0" smtClean="0"/>
                        <a:t>fixed-wing</a:t>
                      </a:r>
                      <a:endParaRPr lang="en-US" sz="1600" dirty="0"/>
                    </a:p>
                  </a:txBody>
                  <a:tcPr anchor="ctr"/>
                </a:tc>
                <a:tc>
                  <a:txBody>
                    <a:bodyPr/>
                    <a:lstStyle/>
                    <a:p>
                      <a:pPr algn="ctr"/>
                      <a:r>
                        <a:rPr lang="en-US" sz="1600" dirty="0" smtClean="0"/>
                        <a:t>68</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Sony</a:t>
                      </a:r>
                      <a:br>
                        <a:rPr lang="en-US" sz="1600" dirty="0" smtClean="0"/>
                      </a:br>
                      <a:r>
                        <a:rPr lang="en-US" sz="1600" dirty="0" smtClean="0"/>
                        <a:t>ILCE-6000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5.1</a:t>
                      </a:r>
                    </a:p>
                  </a:txBody>
                  <a:tcPr anchor="ctr"/>
                </a:tc>
              </a:tr>
            </a:tbl>
          </a:graphicData>
        </a:graphic>
      </p:graphicFrame>
      <p:sp>
        <p:nvSpPr>
          <p:cNvPr id="3" name="Textfeld 2"/>
          <p:cNvSpPr txBox="1"/>
          <p:nvPr/>
        </p:nvSpPr>
        <p:spPr>
          <a:xfrm>
            <a:off x="978757" y="3437648"/>
            <a:ext cx="6601487" cy="307777"/>
          </a:xfrm>
          <a:prstGeom prst="rect">
            <a:avLst/>
          </a:prstGeom>
          <a:noFill/>
        </p:spPr>
        <p:txBody>
          <a:bodyPr wrap="none" rtlCol="0">
            <a:spAutoFit/>
          </a:bodyPr>
          <a:lstStyle/>
          <a:p>
            <a:r>
              <a:rPr lang="en-US" baseline="30000" dirty="0"/>
              <a:t>+</a:t>
            </a:r>
            <a:r>
              <a:rPr lang="en-US" dirty="0" smtClean="0"/>
              <a:t> … used in the photogrammetric mapping          * … ground sampling distance</a:t>
            </a:r>
            <a:endParaRPr lang="en-US"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57" y="3896448"/>
            <a:ext cx="3121152" cy="2340864"/>
          </a:xfrm>
          <a:prstGeom prst="rect">
            <a:avLst/>
          </a:prstGeom>
        </p:spPr>
      </p:pic>
      <p:sp>
        <p:nvSpPr>
          <p:cNvPr id="5" name="Pfeil nach rechts 4"/>
          <p:cNvSpPr/>
          <p:nvPr/>
        </p:nvSpPr>
        <p:spPr>
          <a:xfrm rot="16200000">
            <a:off x="1540698" y="5614074"/>
            <a:ext cx="290583" cy="258667"/>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3909212"/>
            <a:ext cx="3121152" cy="2340864"/>
          </a:xfrm>
          <a:prstGeom prst="rect">
            <a:avLst/>
          </a:prstGeom>
        </p:spPr>
      </p:pic>
      <p:sp>
        <p:nvSpPr>
          <p:cNvPr id="10" name="Pfeil nach rechts 9"/>
          <p:cNvSpPr/>
          <p:nvPr/>
        </p:nvSpPr>
        <p:spPr>
          <a:xfrm rot="5400000">
            <a:off x="6838475" y="4993130"/>
            <a:ext cx="290583" cy="258667"/>
          </a:xfrm>
          <a:prstGeom prs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feld 11"/>
          <p:cNvSpPr txBox="1"/>
          <p:nvPr/>
        </p:nvSpPr>
        <p:spPr>
          <a:xfrm>
            <a:off x="6645374" y="4763527"/>
            <a:ext cx="675432" cy="153888"/>
          </a:xfrm>
          <a:prstGeom prst="rect">
            <a:avLst/>
          </a:prstGeom>
          <a:solidFill>
            <a:srgbClr val="FF0000"/>
          </a:solidFill>
        </p:spPr>
        <p:txBody>
          <a:bodyPr wrap="none" lIns="36000" tIns="0" rIns="36000" bIns="0" rtlCol="0">
            <a:spAutoFit/>
          </a:bodyPr>
          <a:lstStyle/>
          <a:p>
            <a:r>
              <a:rPr lang="en-US" sz="1000" dirty="0" err="1" smtClean="0">
                <a:solidFill>
                  <a:schemeClr val="bg1"/>
                </a:solidFill>
              </a:rPr>
              <a:t>QuestUAV</a:t>
            </a:r>
            <a:endParaRPr lang="en-US" sz="1000" dirty="0">
              <a:solidFill>
                <a:schemeClr val="bg1"/>
              </a:solidFill>
            </a:endParaRPr>
          </a:p>
        </p:txBody>
      </p:sp>
      <p:sp>
        <p:nvSpPr>
          <p:cNvPr id="15" name="Textfeld 14"/>
          <p:cNvSpPr txBox="1"/>
          <p:nvPr/>
        </p:nvSpPr>
        <p:spPr>
          <a:xfrm>
            <a:off x="1401613" y="5936136"/>
            <a:ext cx="563222" cy="153888"/>
          </a:xfrm>
          <a:prstGeom prst="rect">
            <a:avLst/>
          </a:prstGeom>
          <a:solidFill>
            <a:srgbClr val="FF0000"/>
          </a:solidFill>
        </p:spPr>
        <p:txBody>
          <a:bodyPr wrap="none" lIns="36000" tIns="0" rIns="36000" bIns="0" rtlCol="0">
            <a:spAutoFit/>
          </a:bodyPr>
          <a:lstStyle/>
          <a:p>
            <a:r>
              <a:rPr lang="en-US" sz="1000" dirty="0" err="1" smtClean="0">
                <a:solidFill>
                  <a:schemeClr val="bg1"/>
                </a:solidFill>
              </a:rPr>
              <a:t>twinHEX</a:t>
            </a:r>
            <a:endParaRPr lang="en-US" sz="1000" dirty="0">
              <a:solidFill>
                <a:schemeClr val="bg1"/>
              </a:solidFill>
            </a:endParaRPr>
          </a:p>
        </p:txBody>
      </p:sp>
      <p:sp>
        <p:nvSpPr>
          <p:cNvPr id="16" name="Textfeld 15"/>
          <p:cNvSpPr txBox="1"/>
          <p:nvPr/>
        </p:nvSpPr>
        <p:spPr>
          <a:xfrm>
            <a:off x="1594908" y="6237312"/>
            <a:ext cx="1888851" cy="307777"/>
          </a:xfrm>
          <a:prstGeom prst="rect">
            <a:avLst/>
          </a:prstGeom>
          <a:noFill/>
        </p:spPr>
        <p:txBody>
          <a:bodyPr wrap="none" rtlCol="0">
            <a:spAutoFit/>
          </a:bodyPr>
          <a:lstStyle/>
          <a:p>
            <a:r>
              <a:rPr lang="en-US" dirty="0" smtClean="0"/>
              <a:t>Aerial survey 2016</a:t>
            </a:r>
            <a:endParaRPr lang="en-US" dirty="0"/>
          </a:p>
        </p:txBody>
      </p:sp>
      <p:sp>
        <p:nvSpPr>
          <p:cNvPr id="17" name="Textfeld 16"/>
          <p:cNvSpPr txBox="1"/>
          <p:nvPr/>
        </p:nvSpPr>
        <p:spPr>
          <a:xfrm>
            <a:off x="5756054" y="6250076"/>
            <a:ext cx="1667444" cy="307777"/>
          </a:xfrm>
          <a:prstGeom prst="rect">
            <a:avLst/>
          </a:prstGeom>
          <a:noFill/>
        </p:spPr>
        <p:txBody>
          <a:bodyPr wrap="none" rtlCol="0">
            <a:spAutoFit/>
          </a:bodyPr>
          <a:lstStyle/>
          <a:p>
            <a:r>
              <a:rPr lang="en-US" dirty="0" smtClean="0"/>
              <a:t>Aerial survey 2017</a:t>
            </a:r>
            <a:endParaRPr lang="en-US" dirty="0"/>
          </a:p>
        </p:txBody>
      </p:sp>
      <p:sp>
        <p:nvSpPr>
          <p:cNvPr id="18" name="AutoShape 12">
            <a:hlinkClick r:id="rId5" action="ppaction://hlinkfile" highlightClick="1"/>
          </p:cNvPr>
          <p:cNvSpPr>
            <a:spLocks noChangeArrowheads="1"/>
          </p:cNvSpPr>
          <p:nvPr/>
        </p:nvSpPr>
        <p:spPr bwMode="auto">
          <a:xfrm>
            <a:off x="8202278" y="5999251"/>
            <a:ext cx="522288" cy="250825"/>
          </a:xfrm>
          <a:prstGeom prst="actionButtonMovie">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defRPr sz="1600">
                <a:solidFill>
                  <a:schemeClr val="tx1"/>
                </a:solidFill>
                <a:latin typeface="Arial" charset="0"/>
              </a:defRPr>
            </a:lvl1pPr>
            <a:lvl2pPr marL="742950" indent="-285750" eaLnBrk="0" hangingPunct="0">
              <a:spcBef>
                <a:spcPct val="20000"/>
              </a:spcBef>
              <a:buChar char="–"/>
              <a:defRPr sz="1600">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pPr>
            <a:endParaRPr lang="en-US" altLang="de-DE" sz="1200"/>
          </a:p>
        </p:txBody>
      </p:sp>
      <p:sp>
        <p:nvSpPr>
          <p:cNvPr id="8" name="Textfeld 7"/>
          <p:cNvSpPr txBox="1"/>
          <p:nvPr/>
        </p:nvSpPr>
        <p:spPr>
          <a:xfrm>
            <a:off x="8145066" y="5766859"/>
            <a:ext cx="636713" cy="246221"/>
          </a:xfrm>
          <a:prstGeom prst="rect">
            <a:avLst/>
          </a:prstGeom>
          <a:noFill/>
        </p:spPr>
        <p:txBody>
          <a:bodyPr wrap="none" rtlCol="0">
            <a:spAutoFit/>
          </a:bodyPr>
          <a:lstStyle/>
          <a:p>
            <a:r>
              <a:rPr lang="en-US" sz="1000" dirty="0"/>
              <a:t>L</a:t>
            </a:r>
            <a:r>
              <a:rPr lang="en-US" sz="1000" dirty="0" smtClean="0"/>
              <a:t>anding</a:t>
            </a:r>
            <a:endParaRPr lang="en-US" sz="1000" dirty="0"/>
          </a:p>
        </p:txBody>
      </p:sp>
      <p:sp>
        <p:nvSpPr>
          <p:cNvPr id="19" name="AutoShape 12">
            <a:hlinkClick r:id="rId6" action="ppaction://hlinkfile" highlightClick="1"/>
          </p:cNvPr>
          <p:cNvSpPr>
            <a:spLocks noChangeArrowheads="1"/>
          </p:cNvSpPr>
          <p:nvPr/>
        </p:nvSpPr>
        <p:spPr bwMode="auto">
          <a:xfrm>
            <a:off x="4461033" y="5999251"/>
            <a:ext cx="522288" cy="250825"/>
          </a:xfrm>
          <a:prstGeom prst="actionButtonMovie">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defRPr sz="1600">
                <a:solidFill>
                  <a:schemeClr val="tx1"/>
                </a:solidFill>
                <a:latin typeface="Arial" charset="0"/>
              </a:defRPr>
            </a:lvl1pPr>
            <a:lvl2pPr marL="742950" indent="-285750" eaLnBrk="0" hangingPunct="0">
              <a:spcBef>
                <a:spcPct val="20000"/>
              </a:spcBef>
              <a:buChar char="–"/>
              <a:defRPr sz="1600">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pPr>
            <a:endParaRPr lang="en-US" altLang="de-DE" sz="1200"/>
          </a:p>
        </p:txBody>
      </p:sp>
      <p:sp>
        <p:nvSpPr>
          <p:cNvPr id="20" name="Textfeld 19"/>
          <p:cNvSpPr txBox="1"/>
          <p:nvPr/>
        </p:nvSpPr>
        <p:spPr>
          <a:xfrm>
            <a:off x="4417446" y="5766859"/>
            <a:ext cx="609462" cy="246221"/>
          </a:xfrm>
          <a:prstGeom prst="rect">
            <a:avLst/>
          </a:prstGeom>
          <a:noFill/>
        </p:spPr>
        <p:txBody>
          <a:bodyPr wrap="none" rtlCol="0">
            <a:spAutoFit/>
          </a:bodyPr>
          <a:lstStyle/>
          <a:p>
            <a:r>
              <a:rPr lang="en-US" sz="1000" dirty="0" smtClean="0"/>
              <a:t>Takeoff</a:t>
            </a:r>
            <a:endParaRPr lang="en-US" sz="1000" dirty="0"/>
          </a:p>
        </p:txBody>
      </p:sp>
      <p:sp>
        <p:nvSpPr>
          <p:cNvPr id="21" name="AutoShape 12">
            <a:hlinkClick r:id="rId7" action="ppaction://hlinkfile" highlightClick="1"/>
          </p:cNvPr>
          <p:cNvSpPr>
            <a:spLocks noChangeArrowheads="1"/>
          </p:cNvSpPr>
          <p:nvPr/>
        </p:nvSpPr>
        <p:spPr bwMode="auto">
          <a:xfrm>
            <a:off x="406603" y="5985422"/>
            <a:ext cx="522288" cy="250825"/>
          </a:xfrm>
          <a:prstGeom prst="actionButtonMovie">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defRPr sz="1600">
                <a:solidFill>
                  <a:schemeClr val="tx1"/>
                </a:solidFill>
                <a:latin typeface="Arial" charset="0"/>
              </a:defRPr>
            </a:lvl1pPr>
            <a:lvl2pPr marL="742950" indent="-285750" eaLnBrk="0" hangingPunct="0">
              <a:spcBef>
                <a:spcPct val="20000"/>
              </a:spcBef>
              <a:buChar char="–"/>
              <a:defRPr sz="1600">
                <a:solidFill>
                  <a:schemeClr val="tx1"/>
                </a:solidFill>
                <a:latin typeface="Arial" charset="0"/>
              </a:defRPr>
            </a:lvl2pPr>
            <a:lvl3pPr marL="1143000" indent="-228600" eaLnBrk="0" hangingPunct="0">
              <a:spcBef>
                <a:spcPct val="20000"/>
              </a:spcBef>
              <a:buChar char="•"/>
              <a:defRPr sz="1600">
                <a:solidFill>
                  <a:schemeClr val="tx1"/>
                </a:solidFill>
                <a:latin typeface="Arial" charset="0"/>
              </a:defRPr>
            </a:lvl3pPr>
            <a:lvl4pPr marL="1600200" indent="-228600" eaLnBrk="0" hangingPunct="0">
              <a:spcBef>
                <a:spcPct val="20000"/>
              </a:spcBef>
              <a:buChar char="–"/>
              <a:defRPr sz="1600">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pPr>
            <a:endParaRPr lang="en-US" altLang="de-DE" sz="1200"/>
          </a:p>
        </p:txBody>
      </p:sp>
      <p:sp>
        <p:nvSpPr>
          <p:cNvPr id="22" name="Textfeld 21"/>
          <p:cNvSpPr txBox="1"/>
          <p:nvPr/>
        </p:nvSpPr>
        <p:spPr>
          <a:xfrm>
            <a:off x="363016" y="5753030"/>
            <a:ext cx="609462" cy="246221"/>
          </a:xfrm>
          <a:prstGeom prst="rect">
            <a:avLst/>
          </a:prstGeom>
          <a:noFill/>
        </p:spPr>
        <p:txBody>
          <a:bodyPr wrap="none" rtlCol="0">
            <a:spAutoFit/>
          </a:bodyPr>
          <a:lstStyle/>
          <a:p>
            <a:r>
              <a:rPr lang="en-US" sz="1000" dirty="0" smtClean="0"/>
              <a:t>Takeoff</a:t>
            </a:r>
            <a:endParaRPr lang="en-US" sz="1000" dirty="0"/>
          </a:p>
        </p:txBody>
      </p:sp>
    </p:spTree>
    <p:extLst>
      <p:ext uri="{BB962C8B-B14F-4D97-AF65-F5344CB8AC3E}">
        <p14:creationId xmlns:p14="http://schemas.microsoft.com/office/powerpoint/2010/main" val="4235459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Text Box 4"/>
          <p:cNvSpPr txBox="1">
            <a:spLocks noChangeArrowheads="1"/>
          </p:cNvSpPr>
          <p:nvPr/>
        </p:nvSpPr>
        <p:spPr bwMode="auto">
          <a:xfrm>
            <a:off x="971550" y="1052736"/>
            <a:ext cx="4756430"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spcBef>
                <a:spcPct val="50000"/>
              </a:spcBef>
            </a:pPr>
            <a:r>
              <a:rPr lang="en-US" altLang="de-DE" sz="2000" dirty="0" smtClean="0">
                <a:solidFill>
                  <a:srgbClr val="FF0000"/>
                </a:solidFill>
                <a:latin typeface="Arial" charset="0"/>
              </a:rPr>
              <a:t>Geodetic measurements 2016 and 2017</a:t>
            </a:r>
            <a:endParaRPr lang="en-US" altLang="de-DE" sz="2000" dirty="0">
              <a:solidFill>
                <a:srgbClr val="FF0000"/>
              </a:solidFill>
              <a:latin typeface="Arial" charset="0"/>
            </a:endParaRPr>
          </a:p>
        </p:txBody>
      </p:sp>
      <p:sp>
        <p:nvSpPr>
          <p:cNvPr id="11" name="Rectangle 7"/>
          <p:cNvSpPr>
            <a:spLocks noGrp="1" noChangeArrowheads="1"/>
          </p:cNvSpPr>
          <p:nvPr>
            <p:ph type="title"/>
          </p:nvPr>
        </p:nvSpPr>
        <p:spPr bwMode="auto">
          <a:xfrm>
            <a:off x="1144588" y="0"/>
            <a:ext cx="6775784" cy="92333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FontTx/>
              <a:buNone/>
            </a:pPr>
            <a:r>
              <a:rPr lang="de-DE" altLang="de-DE" b="0" dirty="0" err="1"/>
              <a:t>Panta</a:t>
            </a:r>
            <a:r>
              <a:rPr lang="de-DE" altLang="de-DE" b="0" dirty="0"/>
              <a:t> </a:t>
            </a:r>
            <a:r>
              <a:rPr lang="de-DE" altLang="de-DE" b="0" dirty="0" err="1"/>
              <a:t>rhei</a:t>
            </a:r>
            <a:r>
              <a:rPr lang="de-DE" altLang="de-DE" b="0" dirty="0"/>
              <a:t>: Movement </a:t>
            </a:r>
            <a:r>
              <a:rPr lang="de-DE" altLang="de-DE" b="0" dirty="0" err="1"/>
              <a:t>change</a:t>
            </a:r>
            <a:r>
              <a:rPr lang="de-DE" altLang="de-DE" b="0" dirty="0"/>
              <a:t> </a:t>
            </a:r>
            <a:r>
              <a:rPr lang="de-DE" altLang="de-DE" b="0" dirty="0" err="1"/>
              <a:t>of</a:t>
            </a:r>
            <a:r>
              <a:rPr lang="de-DE" altLang="de-DE" b="0" dirty="0"/>
              <a:t> </a:t>
            </a:r>
            <a:r>
              <a:rPr lang="de-DE" altLang="de-DE" b="0" dirty="0" err="1"/>
              <a:t>Tschadinhorn</a:t>
            </a:r>
            <a:r>
              <a:rPr lang="de-DE" altLang="de-DE" b="0" dirty="0"/>
              <a:t> rock glacier (Hohe Tauern </a:t>
            </a:r>
            <a:r>
              <a:rPr lang="de-DE" altLang="de-DE" b="0" dirty="0" err="1"/>
              <a:t>range</a:t>
            </a:r>
            <a:r>
              <a:rPr lang="de-DE" altLang="de-DE" b="0" dirty="0"/>
              <a:t>, Austria) </a:t>
            </a:r>
            <a:r>
              <a:rPr lang="de-DE" altLang="de-DE" b="0" dirty="0" err="1"/>
              <a:t>for</a:t>
            </a:r>
            <a:r>
              <a:rPr lang="de-DE" altLang="de-DE" b="0" dirty="0"/>
              <a:t> </a:t>
            </a:r>
            <a:r>
              <a:rPr lang="de-DE" altLang="de-DE" b="0" dirty="0" err="1"/>
              <a:t>the</a:t>
            </a:r>
            <a:r>
              <a:rPr lang="de-DE" altLang="de-DE" b="0" dirty="0"/>
              <a:t> time </a:t>
            </a:r>
            <a:r>
              <a:rPr lang="de-DE" altLang="de-DE" b="0" dirty="0" err="1"/>
              <a:t>period</a:t>
            </a:r>
            <a:r>
              <a:rPr lang="de-DE" altLang="de-DE" b="0" dirty="0"/>
              <a:t> 1954-2017</a:t>
            </a:r>
            <a:r>
              <a:rPr lang="en-US" altLang="de-DE" b="0" dirty="0" smtClean="0"/>
              <a:t/>
            </a:r>
            <a:br>
              <a:rPr lang="en-US" altLang="de-DE" b="0" dirty="0" smtClean="0"/>
            </a:br>
            <a:r>
              <a:rPr lang="en-US" altLang="de-DE" dirty="0" smtClean="0"/>
              <a:t>4. Data</a:t>
            </a:r>
            <a:endParaRPr lang="en-US" altLang="de-DE" dirty="0"/>
          </a:p>
        </p:txBody>
      </p:sp>
      <p:graphicFrame>
        <p:nvGraphicFramePr>
          <p:cNvPr id="2" name="Tabelle 1"/>
          <p:cNvGraphicFramePr>
            <a:graphicFrameLocks noGrp="1"/>
          </p:cNvGraphicFramePr>
          <p:nvPr>
            <p:extLst>
              <p:ext uri="{D42A27DB-BD31-4B8C-83A1-F6EECF244321}">
                <p14:modId xmlns:p14="http://schemas.microsoft.com/office/powerpoint/2010/main" val="3238211384"/>
              </p:ext>
            </p:extLst>
          </p:nvPr>
        </p:nvGraphicFramePr>
        <p:xfrm>
          <a:off x="1007604" y="1487211"/>
          <a:ext cx="7704139" cy="2270760"/>
        </p:xfrm>
        <a:graphic>
          <a:graphicData uri="http://schemas.openxmlformats.org/drawingml/2006/table">
            <a:tbl>
              <a:tblPr firstRow="1" bandRow="1">
                <a:tableStyleId>{5C22544A-7EE6-4342-B048-85BDC9FD1C3A}</a:tableStyleId>
              </a:tblPr>
              <a:tblGrid>
                <a:gridCol w="1295165"/>
                <a:gridCol w="1540139"/>
                <a:gridCol w="1629192"/>
                <a:gridCol w="1579648"/>
                <a:gridCol w="1659995"/>
              </a:tblGrid>
              <a:tr h="370840">
                <a:tc>
                  <a:txBody>
                    <a:bodyPr/>
                    <a:lstStyle/>
                    <a:p>
                      <a:pPr algn="ctr"/>
                      <a:r>
                        <a:rPr lang="en-US" sz="1600" dirty="0" smtClean="0"/>
                        <a:t>Date</a:t>
                      </a:r>
                      <a:endParaRPr lang="en-US" sz="1600" dirty="0"/>
                    </a:p>
                  </a:txBody>
                  <a:tcPr anchor="ctr"/>
                </a:tc>
                <a:tc gridSpan="2">
                  <a:txBody>
                    <a:bodyPr/>
                    <a:lstStyle/>
                    <a:p>
                      <a:pPr algn="ctr"/>
                      <a:r>
                        <a:rPr lang="en-US" sz="1600" dirty="0" smtClean="0"/>
                        <a:t>Number</a:t>
                      </a:r>
                      <a:r>
                        <a:rPr lang="en-US" sz="1600" baseline="0" dirty="0" smtClean="0"/>
                        <a:t> of points</a:t>
                      </a:r>
                      <a:endParaRPr lang="en-US" sz="1600" dirty="0"/>
                    </a:p>
                    <a:p>
                      <a:pPr algn="ctr"/>
                      <a:r>
                        <a:rPr lang="en-US" sz="1600" dirty="0" smtClean="0"/>
                        <a:t>of</a:t>
                      </a:r>
                      <a:r>
                        <a:rPr lang="en-US" sz="1600" baseline="0" dirty="0" smtClean="0"/>
                        <a:t> the geodetic network</a:t>
                      </a:r>
                      <a:endParaRPr lang="en-US" sz="1600" dirty="0"/>
                    </a:p>
                  </a:txBody>
                  <a:tcPr anchor="ctr"/>
                </a:tc>
                <a:tc hMerge="1">
                  <a:txBody>
                    <a:bodyPr/>
                    <a:lstStyle/>
                    <a:p>
                      <a:pPr algn="ctr"/>
                      <a:endParaRPr lang="en-US" sz="1600" dirty="0"/>
                    </a:p>
                  </a:txBody>
                  <a:tcPr anchor="ctr"/>
                </a:tc>
                <a:tc gridSpan="2">
                  <a:txBody>
                    <a:bodyPr/>
                    <a:lstStyle/>
                    <a:p>
                      <a:pPr algn="ctr"/>
                      <a:r>
                        <a:rPr lang="en-US" sz="1600" dirty="0" smtClean="0"/>
                        <a:t>Number of</a:t>
                      </a:r>
                      <a:r>
                        <a:rPr lang="en-US" sz="1600" baseline="0" dirty="0" smtClean="0"/>
                        <a:t> additional points</a:t>
                      </a:r>
                      <a:endParaRPr lang="en-US" sz="1600" baseline="30000" dirty="0"/>
                    </a:p>
                  </a:txBody>
                  <a:tcPr anchor="ctr"/>
                </a:tc>
                <a:tc hMerge="1">
                  <a:txBody>
                    <a:bodyPr/>
                    <a:lstStyle/>
                    <a:p>
                      <a:pPr algn="ctr"/>
                      <a:endParaRPr lang="en-US" sz="1600" dirty="0"/>
                    </a:p>
                  </a:txBody>
                  <a:tcPr anchor="ctr"/>
                </a:tc>
              </a:tr>
              <a:tr h="370840">
                <a:tc>
                  <a:txBody>
                    <a:bodyPr/>
                    <a:lstStyle/>
                    <a:p>
                      <a:pPr algn="ctr"/>
                      <a:endParaRPr lang="en-US" sz="1600" dirty="0"/>
                    </a:p>
                  </a:txBody>
                  <a:tcPr anchor="ctr"/>
                </a:tc>
                <a:tc>
                  <a:txBody>
                    <a:bodyPr/>
                    <a:lstStyle/>
                    <a:p>
                      <a:pPr algn="ctr"/>
                      <a:r>
                        <a:rPr lang="en-US" sz="1600" dirty="0" smtClean="0"/>
                        <a:t>on the rock glacier</a:t>
                      </a:r>
                      <a:endParaRPr lang="en-US" sz="1600" dirty="0"/>
                    </a:p>
                  </a:txBody>
                  <a:tcPr anchor="ctr"/>
                </a:tc>
                <a:tc>
                  <a:txBody>
                    <a:bodyPr/>
                    <a:lstStyle/>
                    <a:p>
                      <a:pPr algn="ctr"/>
                      <a:r>
                        <a:rPr lang="en-US" sz="1600" dirty="0" smtClean="0"/>
                        <a:t>outside</a:t>
                      </a:r>
                      <a:r>
                        <a:rPr lang="en-US" sz="1600" baseline="0" dirty="0" smtClean="0"/>
                        <a:t> the rock glacier</a:t>
                      </a:r>
                      <a:endParaRPr lang="en-US" sz="1600" dirty="0"/>
                    </a:p>
                  </a:txBody>
                  <a:tcPr anchor="ctr"/>
                </a:tc>
                <a:tc>
                  <a:txBody>
                    <a:bodyPr/>
                    <a:lstStyle/>
                    <a:p>
                      <a:pPr algn="ctr"/>
                      <a:r>
                        <a:rPr lang="en-US" sz="1600" baseline="0" dirty="0" smtClean="0"/>
                        <a:t>on the rock glacier </a:t>
                      </a:r>
                      <a:endParaRPr lang="en-US" sz="1600" baseline="30000" dirty="0"/>
                    </a:p>
                  </a:txBody>
                  <a:tcPr anchor="ctr"/>
                </a:tc>
                <a:tc>
                  <a:txBody>
                    <a:bodyPr/>
                    <a:lstStyle/>
                    <a:p>
                      <a:pPr algn="ctr"/>
                      <a:r>
                        <a:rPr lang="en-US" sz="1600" dirty="0" smtClean="0"/>
                        <a:t>outside the rock glacier</a:t>
                      </a:r>
                      <a:endParaRPr lang="en-US" sz="1600" dirty="0"/>
                    </a:p>
                  </a:txBody>
                  <a:tcPr anchor="ctr"/>
                </a:tc>
              </a:tr>
              <a:tr h="370840">
                <a:tc>
                  <a:txBody>
                    <a:bodyPr/>
                    <a:lstStyle/>
                    <a:p>
                      <a:pPr algn="ctr"/>
                      <a:r>
                        <a:rPr lang="en-US" sz="1600" dirty="0" smtClean="0"/>
                        <a:t>27.7.2016</a:t>
                      </a:r>
                      <a:endParaRPr lang="en-US" sz="1600" dirty="0"/>
                    </a:p>
                  </a:txBody>
                  <a:tcPr anchor="ctr"/>
                </a:tc>
                <a:tc>
                  <a:txBody>
                    <a:bodyPr/>
                    <a:lstStyle/>
                    <a:p>
                      <a:pPr algn="ctr"/>
                      <a:r>
                        <a:rPr lang="en-US" sz="1600" dirty="0" smtClean="0"/>
                        <a:t>14</a:t>
                      </a:r>
                      <a:endParaRPr lang="en-US" sz="1600" dirty="0"/>
                    </a:p>
                  </a:txBody>
                  <a:tcPr anchor="ctr"/>
                </a:tc>
                <a:tc>
                  <a:txBody>
                    <a:bodyPr/>
                    <a:lstStyle/>
                    <a:p>
                      <a:pPr algn="ctr"/>
                      <a:r>
                        <a:rPr lang="en-US" sz="1600" dirty="0" smtClean="0"/>
                        <a:t>1</a:t>
                      </a:r>
                      <a:endParaRPr lang="en-US" sz="1600" dirty="0"/>
                    </a:p>
                  </a:txBody>
                  <a:tcPr anchor="ctr"/>
                </a:tc>
                <a:tc>
                  <a:txBody>
                    <a:bodyPr/>
                    <a:lstStyle/>
                    <a:p>
                      <a:pPr algn="ctr"/>
                      <a:r>
                        <a:rPr lang="en-US" sz="1600" dirty="0" smtClean="0"/>
                        <a:t>3</a:t>
                      </a:r>
                      <a:endParaRPr lang="en-US" sz="1600" dirty="0"/>
                    </a:p>
                  </a:txBody>
                  <a:tcPr anchor="ctr"/>
                </a:tc>
                <a:tc>
                  <a:txBody>
                    <a:bodyPr/>
                    <a:lstStyle/>
                    <a:p>
                      <a:pPr algn="ctr"/>
                      <a:r>
                        <a:rPr lang="en-US" sz="1600" dirty="0" smtClean="0"/>
                        <a:t>12</a:t>
                      </a:r>
                      <a:endParaRPr lang="en-US" sz="1600" dirty="0"/>
                    </a:p>
                  </a:txBody>
                  <a:tcPr anchor="ctr"/>
                </a:tc>
              </a:tr>
              <a:tr h="370840">
                <a:tc>
                  <a:txBody>
                    <a:bodyPr/>
                    <a:lstStyle/>
                    <a:p>
                      <a:pPr algn="ctr"/>
                      <a:r>
                        <a:rPr lang="en-US" sz="1600" dirty="0" smtClean="0"/>
                        <a:t>25.8.2016</a:t>
                      </a:r>
                      <a:endParaRPr lang="en-US" sz="1600" dirty="0"/>
                    </a:p>
                  </a:txBody>
                  <a:tcPr anchor="ctr"/>
                </a:tc>
                <a:tc>
                  <a:txBody>
                    <a:bodyPr/>
                    <a:lstStyle/>
                    <a:p>
                      <a:pPr algn="ctr"/>
                      <a:r>
                        <a:rPr lang="en-US" sz="1600" dirty="0" smtClean="0"/>
                        <a:t>14</a:t>
                      </a:r>
                      <a:endParaRPr lang="en-US" sz="1600" dirty="0"/>
                    </a:p>
                  </a:txBody>
                  <a:tcPr anchor="ctr"/>
                </a:tc>
                <a:tc>
                  <a:txBody>
                    <a:bodyPr/>
                    <a:lstStyle/>
                    <a:p>
                      <a:pPr algn="ctr"/>
                      <a:r>
                        <a:rPr lang="en-US" sz="1600" dirty="0" smtClean="0"/>
                        <a:t>4</a:t>
                      </a:r>
                      <a:endParaRPr lang="en-US" sz="1600" dirty="0"/>
                    </a:p>
                  </a:txBody>
                  <a:tcPr anchor="ctr"/>
                </a:tc>
                <a:tc>
                  <a:txBody>
                    <a:bodyPr/>
                    <a:lstStyle/>
                    <a:p>
                      <a:pPr algn="ctr"/>
                      <a:r>
                        <a:rPr lang="en-US" sz="1600" dirty="0" smtClean="0"/>
                        <a:t>-</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a:t>
                      </a:r>
                    </a:p>
                  </a:txBody>
                  <a:tcPr anchor="ctr"/>
                </a:tc>
              </a:tr>
              <a:tr h="370840">
                <a:tc>
                  <a:txBody>
                    <a:bodyPr/>
                    <a:lstStyle/>
                    <a:p>
                      <a:pPr algn="ctr"/>
                      <a:r>
                        <a:rPr lang="en-US" sz="1600" smtClean="0"/>
                        <a:t>22.8.2017</a:t>
                      </a:r>
                      <a:endParaRPr lang="en-US" sz="1600" dirty="0"/>
                    </a:p>
                  </a:txBody>
                  <a:tcPr anchor="ctr"/>
                </a:tc>
                <a:tc>
                  <a:txBody>
                    <a:bodyPr/>
                    <a:lstStyle/>
                    <a:p>
                      <a:pPr algn="ctr"/>
                      <a:r>
                        <a:rPr lang="en-US" sz="1600" dirty="0" smtClean="0"/>
                        <a:t>14</a:t>
                      </a:r>
                      <a:endParaRPr lang="en-US" sz="1600" dirty="0"/>
                    </a:p>
                  </a:txBody>
                  <a:tcPr anchor="ctr"/>
                </a:tc>
                <a:tc>
                  <a:txBody>
                    <a:bodyPr/>
                    <a:lstStyle/>
                    <a:p>
                      <a:pPr algn="ctr"/>
                      <a:r>
                        <a:rPr lang="en-US" sz="1600" dirty="0" smtClean="0"/>
                        <a:t>3</a:t>
                      </a:r>
                      <a:endParaRPr lang="en-US" sz="1600" dirty="0"/>
                    </a:p>
                  </a:txBody>
                  <a:tcPr anchor="ctr"/>
                </a:tc>
                <a:tc>
                  <a:txBody>
                    <a:bodyPr/>
                    <a:lstStyle/>
                    <a:p>
                      <a:pPr algn="ctr"/>
                      <a:r>
                        <a:rPr lang="en-US" sz="1600" dirty="0" smtClean="0"/>
                        <a:t>6</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18</a:t>
                      </a:r>
                    </a:p>
                  </a:txBody>
                  <a:tcPr anchor="ctr"/>
                </a:tc>
              </a:tr>
            </a:tbl>
          </a:graphicData>
        </a:graphic>
      </p:graphicFrame>
      <p:sp>
        <p:nvSpPr>
          <p:cNvPr id="6" name="Textfeld 5"/>
          <p:cNvSpPr txBox="1"/>
          <p:nvPr/>
        </p:nvSpPr>
        <p:spPr>
          <a:xfrm>
            <a:off x="978757" y="3753036"/>
            <a:ext cx="5299849" cy="338554"/>
          </a:xfrm>
          <a:prstGeom prst="rect">
            <a:avLst/>
          </a:prstGeom>
          <a:noFill/>
        </p:spPr>
        <p:txBody>
          <a:bodyPr wrap="none" rtlCol="0">
            <a:spAutoFit/>
          </a:bodyPr>
          <a:lstStyle/>
          <a:p>
            <a:r>
              <a:rPr lang="en-US" sz="1600" dirty="0" smtClean="0"/>
              <a:t>Additional geodetic measurements from 2014 and 2015.</a:t>
            </a:r>
            <a:endParaRPr lang="en-US" sz="1600" dirty="0"/>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0" y="4147577"/>
            <a:ext cx="3121152" cy="2340864"/>
          </a:xfrm>
          <a:prstGeom prst="rect">
            <a:avLst/>
          </a:prstGeom>
          <a:ln w="3175">
            <a:solidFill>
              <a:schemeClr val="tx1"/>
            </a:solidFill>
          </a:ln>
        </p:spPr>
      </p:pic>
      <p:sp>
        <p:nvSpPr>
          <p:cNvPr id="7" name="Textfeld 6"/>
          <p:cNvSpPr txBox="1"/>
          <p:nvPr/>
        </p:nvSpPr>
        <p:spPr>
          <a:xfrm>
            <a:off x="4082994" y="6181384"/>
            <a:ext cx="2829266" cy="400110"/>
          </a:xfrm>
          <a:prstGeom prst="rect">
            <a:avLst/>
          </a:prstGeom>
          <a:noFill/>
        </p:spPr>
        <p:txBody>
          <a:bodyPr wrap="square" rtlCol="0">
            <a:spAutoFit/>
          </a:bodyPr>
          <a:lstStyle/>
          <a:p>
            <a:r>
              <a:rPr lang="en-US" sz="1000" dirty="0" smtClean="0"/>
              <a:t>Measurement of a GCP using RTK-GNSS</a:t>
            </a:r>
            <a:r>
              <a:rPr lang="en-US" sz="1000" dirty="0"/>
              <a:t>.</a:t>
            </a:r>
            <a:r>
              <a:rPr lang="en-US" sz="1000" dirty="0" smtClean="0"/>
              <a:t> Photo </a:t>
            </a:r>
            <a:r>
              <a:rPr lang="en-US" sz="1000" dirty="0"/>
              <a:t>taken on </a:t>
            </a:r>
            <a:r>
              <a:rPr lang="en-US" sz="1000" dirty="0" smtClean="0"/>
              <a:t>27.7.2016 </a:t>
            </a:r>
            <a:r>
              <a:rPr lang="en-US" sz="1000" dirty="0"/>
              <a:t>by </a:t>
            </a:r>
            <a:r>
              <a:rPr lang="en-US" sz="1000" dirty="0" smtClean="0"/>
              <a:t>G. </a:t>
            </a:r>
            <a:r>
              <a:rPr lang="en-US" sz="1000" dirty="0" err="1" smtClean="0"/>
              <a:t>Seier</a:t>
            </a:r>
            <a:r>
              <a:rPr lang="en-US" sz="1000" dirty="0" smtClean="0"/>
              <a:t>.</a:t>
            </a:r>
            <a:endParaRPr lang="en-US" sz="1000" dirty="0"/>
          </a:p>
        </p:txBody>
      </p:sp>
    </p:spTree>
    <p:extLst>
      <p:ext uri="{BB962C8B-B14F-4D97-AF65-F5344CB8AC3E}">
        <p14:creationId xmlns:p14="http://schemas.microsoft.com/office/powerpoint/2010/main" val="793772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1558</Words>
  <Application>Microsoft Office PowerPoint</Application>
  <PresentationFormat>Bildschirmpräsentation (4:3)</PresentationFormat>
  <Paragraphs>388</Paragraphs>
  <Slides>26</Slides>
  <Notes>26</Notes>
  <HiddenSlides>0</HiddenSlides>
  <MMClips>0</MMClips>
  <ScaleCrop>false</ScaleCrop>
  <HeadingPairs>
    <vt:vector size="4" baseType="variant">
      <vt:variant>
        <vt:lpstr>Design</vt:lpstr>
      </vt:variant>
      <vt:variant>
        <vt:i4>1</vt:i4>
      </vt:variant>
      <vt:variant>
        <vt:lpstr>Folientitel</vt:lpstr>
      </vt:variant>
      <vt:variant>
        <vt:i4>26</vt:i4>
      </vt:variant>
    </vt:vector>
  </HeadingPairs>
  <TitlesOfParts>
    <vt:vector size="27" baseType="lpstr">
      <vt:lpstr>Standarddesign</vt:lpstr>
      <vt:lpstr>PowerPoint-Präsentation</vt:lpstr>
      <vt:lpstr>Panta rhei: Movement change of Tschadinhorn rock glacier (Hohe Tauern range, Austria) for the time period 1954-2017 </vt:lpstr>
      <vt:lpstr>Panta rhei: Movement change of Tschadinhorn rock glacier (Hohe Tauern range, Austria) for the time period 1954-2017 1. Introduction</vt:lpstr>
      <vt:lpstr>Panta rhei: Movement change of Tschadinhorn rock glacier (Hohe Tauern range, Austria) for the time period 1954-2017 2. Study area</vt:lpstr>
      <vt:lpstr>Panta rhei: Movement change of Tschadinhorn rock glacier (Hohe Tauern range, Austria) for the time period 1954-2017 2. Study area</vt:lpstr>
      <vt:lpstr>Panta rhei: Movement change of Tschadinhorn rock glacier (Hohe Tauern range, Austria) for the time period 1954-2017 3. Previous work</vt:lpstr>
      <vt:lpstr>Panta rhei: Movement change of Tschadinhorn rock glacier (Hohe Tauern range, Austria) for the time period 1954-2017 4. Data</vt:lpstr>
      <vt:lpstr>Panta rhei: Movement change of Tschadinhorn rock glacier (Hohe Tauern range, Austria) for the time period 1954-2017 4. Data</vt:lpstr>
      <vt:lpstr>Panta rhei: Movement change of Tschadinhorn rock glacier (Hohe Tauern range, Austria) for the time period 1954-2017 4. Data</vt:lpstr>
      <vt:lpstr>Panta rhei: Movement change of Tschadinhorn rock glacier (Hohe Tauern range, Austria) for the time period 1954-2017 4. Data</vt:lpstr>
      <vt:lpstr>Panta rhei: Movement change of Tschadinhorn rock glacier (Hohe Tauern range, Austria) for the time period 1954-2017 4. Data</vt:lpstr>
      <vt:lpstr>Panta rhei: Movement change of Tschadinhorn rock glacier (Hohe Tauern range, Austria) for the time period 1954-2017 5. Methods</vt:lpstr>
      <vt:lpstr>Panta rhei: Movement change of Tschadinhorn rock glacier (Hohe Tauern range, Austria) for the time period 1954-2017 6. Results</vt:lpstr>
      <vt:lpstr>Panta rhei: Movement change of Tschadinhorn rock glacier (Hohe Tauern range, Austria) for the time period 1954-2017 6. Results</vt:lpstr>
      <vt:lpstr>Panta rhei: Movement change of Tschadinhorn rock glacier (Hohe Tauern range, Austria) for the time period 1954-2017 6. Results</vt:lpstr>
      <vt:lpstr>Panta rhei: Movement change of Tschadinhorn rock glacier (Hohe Tauern range, Austria) for the time period 1954-2017 6. Results</vt:lpstr>
      <vt:lpstr>Panta rhei: Movement change of Tschadinhorn rock glacier (Hohe Tauern range, Austria) for the time period 1954-2017 6. Results</vt:lpstr>
      <vt:lpstr>Panta rhei: Movement change of Tschadinhorn rock glacier (Hohe Tauern range, Austria) for the time period 1954-2017 6. Results</vt:lpstr>
      <vt:lpstr>Panta rhei: Movement change of Tschadinhorn rock glacier (Hohe Tauern range, Austria) for the time period 1954-2017 6. Results</vt:lpstr>
      <vt:lpstr>Panta rhei: Movement change of Tschadinhorn rock glacier (Hohe Tauern range, Austria) for the time period 1954-2017 6. Results</vt:lpstr>
      <vt:lpstr>Panta rhei: Movement change of Tschadinhorn rock glacier (Hohe Tauern range, Austria) for the time period 1954-2017 6. Results</vt:lpstr>
      <vt:lpstr>Panta rhei: Movement change of Tschadinhorn rock glacier (Hohe Tauern range, Austria) for the time period 1954-2017 6. Results</vt:lpstr>
      <vt:lpstr>Panta rhei: Movement change of Tschadinhorn rock glacier (Hohe Tauern range, Austria) for the time period 1954-2017 6. Results</vt:lpstr>
      <vt:lpstr>Panta rhei: Movement change of Tschadinhorn rock glacier (Hohe Tauern range, Austria) for the time period 1954-2017 6. Results</vt:lpstr>
      <vt:lpstr>Panta rhei: Movement change of Tschadinhorn rock glacier (Hohe Tauern range, Austria) for the time period 1954-2017 7. Discussion</vt:lpstr>
      <vt:lpstr>Panta rhei: Movement change of Tschadinhorn rock glacier (Hohe Tauern range, Austria) for the time period 1954-2017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Viktor Kaufmann / Victor Mercator</dc:creator>
  <cp:lastModifiedBy>Viktor Kaufmann</cp:lastModifiedBy>
  <cp:revision>454</cp:revision>
  <cp:lastPrinted>2018-06-07T12:09:09Z</cp:lastPrinted>
  <dcterms:created xsi:type="dcterms:W3CDTF">2000-11-09T15:08:51Z</dcterms:created>
  <dcterms:modified xsi:type="dcterms:W3CDTF">2018-06-20T16:17:00Z</dcterms:modified>
</cp:coreProperties>
</file>