
<file path=[Content_Types].xml><?xml version="1.0" encoding="utf-8"?>
<Types xmlns="http://schemas.openxmlformats.org/package/2006/content-types">
  <Default Extension="png" ContentType="image/png"/>
  <Default Extension="wmf" ContentType="image/x-wmf"/>
  <Default Extension="jpeg" ContentType="image/jpeg"/>
  <Default Extension="rels" ContentType="application/vnd.openxmlformats-package.relationships+xml"/>
  <Default Extension="xml" ContentType="application/xml"/>
  <Default Extension="gif" ContentType="image/gi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</p:sldMasterIdLst>
  <p:notesMasterIdLst>
    <p:notesMasterId r:id="rId18"/>
  </p:notesMasterIdLst>
  <p:handoutMasterIdLst>
    <p:handoutMasterId r:id="rId19"/>
  </p:handoutMasterIdLst>
  <p:sldIdLst>
    <p:sldId id="328" r:id="rId2"/>
    <p:sldId id="296" r:id="rId3"/>
    <p:sldId id="356" r:id="rId4"/>
    <p:sldId id="357" r:id="rId5"/>
    <p:sldId id="366" r:id="rId6"/>
    <p:sldId id="339" r:id="rId7"/>
    <p:sldId id="358" r:id="rId8"/>
    <p:sldId id="360" r:id="rId9"/>
    <p:sldId id="359" r:id="rId10"/>
    <p:sldId id="348" r:id="rId11"/>
    <p:sldId id="362" r:id="rId12"/>
    <p:sldId id="363" r:id="rId13"/>
    <p:sldId id="364" r:id="rId14"/>
    <p:sldId id="351" r:id="rId15"/>
    <p:sldId id="365" r:id="rId16"/>
    <p:sldId id="347" r:id="rId17"/>
  </p:sldIdLst>
  <p:sldSz cx="9144000" cy="6858000" type="screen4x3"/>
  <p:notesSz cx="7099300" cy="10234613"/>
  <p:defaultTextStyle>
    <a:defPPr>
      <a:defRPr lang="de-DE"/>
    </a:defPPr>
    <a:lvl1pPr algn="l" rtl="0" fontAlgn="base">
      <a:spcBef>
        <a:spcPct val="0"/>
      </a:spcBef>
      <a:spcAft>
        <a:spcPct val="0"/>
      </a:spcAft>
      <a:defRPr sz="14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14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14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14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14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1400"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sz="1400"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sz="1400"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sz="1400" kern="1200">
        <a:solidFill>
          <a:schemeClr val="tx1"/>
        </a:solidFill>
        <a:latin typeface="Arial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chemeClr val="tx1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clrMru>
    <a:srgbClr val="FFFF00"/>
    <a:srgbClr val="0101FF"/>
    <a:srgbClr val="00FFFF"/>
    <a:srgbClr val="0000FF"/>
    <a:srgbClr val="EAEAEA"/>
    <a:srgbClr val="00FF00"/>
    <a:srgbClr val="66FF66"/>
    <a:srgbClr val="FF0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ittlere Formatvorlage 2 - Akz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D5ABB26-0587-4C30-8999-92F81FD0307C}" styleName="Keine Formatvorlage, kein Raster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5940675A-B579-460E-94D1-54222C63F5DA}" styleName="Keine Formatvorlage, Tabellenraster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  <a:tblStyle styleId="{775DCB02-9BB8-47FD-8907-85C794F793BA}" styleName="Designformatvorlage 1 - Akzent 4">
    <a:tblBg>
      <a:fillRef idx="2">
        <a:schemeClr val="accent4"/>
      </a:fillRef>
      <a:effectRef idx="1">
        <a:schemeClr val="accent4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Ref idx="1">
              <a:schemeClr val="accent4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4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</a:tcBdr>
        <a:fill>
          <a:solidFill>
            <a:schemeClr val="accent4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4"/>
            </a:lnRef>
          </a:left>
          <a:right>
            <a:lnRef idx="2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2">
              <a:schemeClr val="accent4"/>
            </a:lnRef>
          </a:top>
          <a:bottom>
            <a:lnRef idx="2">
              <a:schemeClr val="accent4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4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0867" autoAdjust="0"/>
    <p:restoredTop sz="94660"/>
  </p:normalViewPr>
  <p:slideViewPr>
    <p:cSldViewPr snapToObjects="1" showGuides="1">
      <p:cViewPr>
        <p:scale>
          <a:sx n="91" d="100"/>
          <a:sy n="91" d="100"/>
        </p:scale>
        <p:origin x="-2118" y="-444"/>
      </p:cViewPr>
      <p:guideLst>
        <p:guide orient="horz"/>
        <p:guide orient="horz" pos="4156"/>
        <p:guide orient="horz" pos="96"/>
        <p:guide orient="horz" pos="799"/>
        <p:guide orient="horz" pos="3271"/>
        <p:guide orient="horz" pos="346"/>
        <p:guide orient="horz" pos="2160"/>
        <p:guide pos="5080"/>
        <p:guide pos="5472"/>
        <p:guide pos="96"/>
        <p:guide pos="2880"/>
        <p:guide pos="431"/>
        <p:guide pos="3168"/>
        <p:guide pos="295"/>
        <p:guide pos="5284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Objects="1" showGuides="1">
      <p:cViewPr varScale="1">
        <p:scale>
          <a:sx n="40" d="100"/>
          <a:sy n="40" d="100"/>
        </p:scale>
        <p:origin x="-1464" y="-82"/>
      </p:cViewPr>
      <p:guideLst>
        <p:guide orient="horz" pos="3224"/>
        <p:guide pos="2236"/>
      </p:guideLst>
    </p:cSldViewPr>
  </p:notesViewPr>
  <p:gridSpacing cx="36004" cy="36004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handoutMaster" Target="handoutMasters/handout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heme" Target="theme/theme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6" name="Rectangle 8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3076575" cy="4841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5236" tIns="47618" rIns="95236" bIns="47618" numCol="1" anchor="t" anchorCtr="0" compatLnSpc="1">
            <a:prstTxWarp prst="textNoShape">
              <a:avLst/>
            </a:prstTxWarp>
          </a:bodyPr>
          <a:lstStyle>
            <a:lvl1pPr defTabSz="952500">
              <a:defRPr sz="1300"/>
            </a:lvl1pPr>
          </a:lstStyle>
          <a:p>
            <a:pPr>
              <a:defRPr/>
            </a:pPr>
            <a:endParaRPr lang="de-DE" altLang="de-DE"/>
          </a:p>
        </p:txBody>
      </p:sp>
      <p:sp>
        <p:nvSpPr>
          <p:cNvPr id="7177" name="Rectangle 9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4022725" y="0"/>
            <a:ext cx="3076575" cy="4841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5236" tIns="47618" rIns="95236" bIns="47618" numCol="1" anchor="t" anchorCtr="0" compatLnSpc="1">
            <a:prstTxWarp prst="textNoShape">
              <a:avLst/>
            </a:prstTxWarp>
          </a:bodyPr>
          <a:lstStyle>
            <a:lvl1pPr algn="r" defTabSz="952500">
              <a:defRPr sz="1300"/>
            </a:lvl1pPr>
          </a:lstStyle>
          <a:p>
            <a:pPr>
              <a:defRPr/>
            </a:pPr>
            <a:endParaRPr lang="de-DE" altLang="de-DE"/>
          </a:p>
        </p:txBody>
      </p:sp>
      <p:sp>
        <p:nvSpPr>
          <p:cNvPr id="7178" name="Rectangle 10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9690100"/>
            <a:ext cx="3076575" cy="5635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5236" tIns="47618" rIns="95236" bIns="47618" numCol="1" anchor="b" anchorCtr="0" compatLnSpc="1">
            <a:prstTxWarp prst="textNoShape">
              <a:avLst/>
            </a:prstTxWarp>
          </a:bodyPr>
          <a:lstStyle>
            <a:lvl1pPr defTabSz="952500">
              <a:defRPr sz="1300"/>
            </a:lvl1pPr>
          </a:lstStyle>
          <a:p>
            <a:pPr>
              <a:defRPr/>
            </a:pPr>
            <a:endParaRPr lang="de-DE" altLang="de-DE"/>
          </a:p>
        </p:txBody>
      </p:sp>
      <p:sp>
        <p:nvSpPr>
          <p:cNvPr id="7179" name="Rectangle 11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4022725" y="9690100"/>
            <a:ext cx="3076575" cy="5635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5236" tIns="47618" rIns="95236" bIns="47618" numCol="1" anchor="b" anchorCtr="0" compatLnSpc="1">
            <a:prstTxWarp prst="textNoShape">
              <a:avLst/>
            </a:prstTxWarp>
          </a:bodyPr>
          <a:lstStyle>
            <a:lvl1pPr algn="r" defTabSz="952500">
              <a:defRPr sz="1300"/>
            </a:lvl1pPr>
          </a:lstStyle>
          <a:p>
            <a:pPr>
              <a:defRPr/>
            </a:pPr>
            <a:fld id="{C973E45D-6B17-4931-B119-B7B6F02959EF}" type="slidenum">
              <a:rPr lang="de-DE" altLang="de-DE"/>
              <a:pPr>
                <a:defRPr/>
              </a:pPr>
              <a:t>‹Nr.›</a:t>
            </a:fld>
            <a:endParaRPr lang="de-DE" altLang="de-DE"/>
          </a:p>
        </p:txBody>
      </p:sp>
    </p:spTree>
    <p:extLst>
      <p:ext uri="{BB962C8B-B14F-4D97-AF65-F5344CB8AC3E}">
        <p14:creationId xmlns:p14="http://schemas.microsoft.com/office/powerpoint/2010/main" val="204610206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3076575" cy="5127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5236" tIns="47618" rIns="95236" bIns="47618" numCol="1" anchor="t" anchorCtr="0" compatLnSpc="1">
            <a:prstTxWarp prst="textNoShape">
              <a:avLst/>
            </a:prstTxWarp>
          </a:bodyPr>
          <a:lstStyle>
            <a:lvl1pPr defTabSz="952500">
              <a:defRPr sz="1300">
                <a:latin typeface="Times New Roman" pitchFamily="18" charset="0"/>
              </a:defRPr>
            </a:lvl1pPr>
          </a:lstStyle>
          <a:p>
            <a:pPr>
              <a:defRPr/>
            </a:pPr>
            <a:endParaRPr lang="de-DE" altLang="de-DE"/>
          </a:p>
        </p:txBody>
      </p:sp>
      <p:sp>
        <p:nvSpPr>
          <p:cNvPr id="4099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4022725" y="0"/>
            <a:ext cx="3076575" cy="5127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5236" tIns="47618" rIns="95236" bIns="47618" numCol="1" anchor="t" anchorCtr="0" compatLnSpc="1">
            <a:prstTxWarp prst="textNoShape">
              <a:avLst/>
            </a:prstTxWarp>
          </a:bodyPr>
          <a:lstStyle>
            <a:lvl1pPr algn="r" defTabSz="952500">
              <a:defRPr sz="1300">
                <a:latin typeface="Times New Roman" pitchFamily="18" charset="0"/>
              </a:defRPr>
            </a:lvl1pPr>
          </a:lstStyle>
          <a:p>
            <a:pPr>
              <a:defRPr/>
            </a:pPr>
            <a:endParaRPr lang="de-DE" altLang="de-DE"/>
          </a:p>
        </p:txBody>
      </p:sp>
      <p:sp>
        <p:nvSpPr>
          <p:cNvPr id="22532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992188" y="765175"/>
            <a:ext cx="5119687" cy="3840163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  <a:ext uri="{53640926-AAD7-44D8-BBD7-CCE9431645EC}">
              <a14:shadowObscured xmlns:a14="http://schemas.microsoft.com/office/drawing/2010/main" val="1"/>
            </a:ext>
          </a:extLst>
        </p:spPr>
      </p:sp>
      <p:sp>
        <p:nvSpPr>
          <p:cNvPr id="4101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946150" y="4860925"/>
            <a:ext cx="5207000" cy="46085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5236" tIns="47618" rIns="95236" bIns="47618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de-DE" altLang="de-DE" noProof="0" smtClean="0"/>
              <a:t>Klicken Sie, um die Formate des Vorlagentextes zu bearbeiten</a:t>
            </a:r>
          </a:p>
          <a:p>
            <a:pPr lvl="1"/>
            <a:r>
              <a:rPr lang="de-DE" altLang="de-DE" noProof="0" smtClean="0"/>
              <a:t>Zweite Ebene</a:t>
            </a:r>
          </a:p>
          <a:p>
            <a:pPr lvl="2"/>
            <a:r>
              <a:rPr lang="de-DE" altLang="de-DE" noProof="0" smtClean="0"/>
              <a:t>Dritte Ebene</a:t>
            </a:r>
          </a:p>
          <a:p>
            <a:pPr lvl="3"/>
            <a:r>
              <a:rPr lang="de-DE" altLang="de-DE" noProof="0" smtClean="0"/>
              <a:t>Vierte Ebene</a:t>
            </a:r>
          </a:p>
          <a:p>
            <a:pPr lvl="4"/>
            <a:r>
              <a:rPr lang="de-DE" altLang="de-DE" noProof="0" smtClean="0"/>
              <a:t>Fünfte Ebene</a:t>
            </a:r>
          </a:p>
        </p:txBody>
      </p:sp>
      <p:sp>
        <p:nvSpPr>
          <p:cNvPr id="4102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9721850"/>
            <a:ext cx="3076575" cy="5127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5236" tIns="47618" rIns="95236" bIns="47618" numCol="1" anchor="b" anchorCtr="0" compatLnSpc="1">
            <a:prstTxWarp prst="textNoShape">
              <a:avLst/>
            </a:prstTxWarp>
          </a:bodyPr>
          <a:lstStyle>
            <a:lvl1pPr defTabSz="952500">
              <a:defRPr sz="1300">
                <a:latin typeface="Times New Roman" pitchFamily="18" charset="0"/>
              </a:defRPr>
            </a:lvl1pPr>
          </a:lstStyle>
          <a:p>
            <a:pPr>
              <a:defRPr/>
            </a:pPr>
            <a:endParaRPr lang="de-DE" altLang="de-DE"/>
          </a:p>
        </p:txBody>
      </p:sp>
      <p:sp>
        <p:nvSpPr>
          <p:cNvPr id="4103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4022725" y="9721850"/>
            <a:ext cx="3076575" cy="5127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5236" tIns="47618" rIns="95236" bIns="47618" numCol="1" anchor="b" anchorCtr="0" compatLnSpc="1">
            <a:prstTxWarp prst="textNoShape">
              <a:avLst/>
            </a:prstTxWarp>
          </a:bodyPr>
          <a:lstStyle>
            <a:lvl1pPr algn="r" defTabSz="952500">
              <a:defRPr sz="1300">
                <a:latin typeface="Times New Roman" pitchFamily="18" charset="0"/>
              </a:defRPr>
            </a:lvl1pPr>
          </a:lstStyle>
          <a:p>
            <a:pPr>
              <a:defRPr/>
            </a:pPr>
            <a:fld id="{907BF9B3-8AAF-4D25-A02B-E0F00F7B9127}" type="slidenum">
              <a:rPr lang="de-DE" altLang="de-DE"/>
              <a:pPr>
                <a:defRPr/>
              </a:pPr>
              <a:t>‹Nr.›</a:t>
            </a:fld>
            <a:endParaRPr lang="de-DE" altLang="de-DE"/>
          </a:p>
        </p:txBody>
      </p:sp>
    </p:spTree>
    <p:extLst>
      <p:ext uri="{BB962C8B-B14F-4D97-AF65-F5344CB8AC3E}">
        <p14:creationId xmlns:p14="http://schemas.microsoft.com/office/powerpoint/2010/main" val="1704170636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>
            <a:lvl1pPr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spcBef>
                <a:spcPct val="0"/>
              </a:spcBef>
            </a:pPr>
            <a:fld id="{F1C7DF13-53C2-424C-A905-E05B07CA2E9D}" type="slidenum">
              <a:rPr lang="de-DE" altLang="de-DE" sz="1300" smtClean="0"/>
              <a:pPr eaLnBrk="1" hangingPunct="1">
                <a:spcBef>
                  <a:spcPct val="0"/>
                </a:spcBef>
              </a:pPr>
              <a:t>1</a:t>
            </a:fld>
            <a:endParaRPr lang="de-DE" altLang="de-DE" sz="1300" smtClean="0"/>
          </a:p>
        </p:txBody>
      </p:sp>
      <p:sp>
        <p:nvSpPr>
          <p:cNvPr id="2355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3556" name="Rectangle 3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 eaLnBrk="1" hangingPunct="1"/>
            <a:endParaRPr lang="de-AT" altLang="de-DE" smtClean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>
            <a:lvl1pPr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spcBef>
                <a:spcPct val="0"/>
              </a:spcBef>
            </a:pPr>
            <a:fld id="{19482D35-E18F-4B91-B4F3-7A9C2374396D}" type="slidenum">
              <a:rPr lang="de-DE" altLang="de-DE" sz="1300" smtClean="0"/>
              <a:pPr eaLnBrk="1" hangingPunct="1">
                <a:spcBef>
                  <a:spcPct val="0"/>
                </a:spcBef>
              </a:pPr>
              <a:t>2</a:t>
            </a:fld>
            <a:endParaRPr lang="de-DE" altLang="de-DE" sz="1300" smtClean="0"/>
          </a:p>
        </p:txBody>
      </p:sp>
      <p:sp>
        <p:nvSpPr>
          <p:cNvPr id="2457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4580" name="Rectangle 3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 eaLnBrk="1" hangingPunct="1"/>
            <a:endParaRPr lang="de-AT" altLang="de-DE" smtClean="0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>
            <a:lvl1pPr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spcBef>
                <a:spcPct val="0"/>
              </a:spcBef>
            </a:pPr>
            <a:fld id="{393D8E2A-76D6-4726-A59D-238277FF2D40}" type="slidenum">
              <a:rPr lang="de-DE" altLang="de-DE" sz="1300" smtClean="0"/>
              <a:pPr eaLnBrk="1" hangingPunct="1">
                <a:spcBef>
                  <a:spcPct val="0"/>
                </a:spcBef>
              </a:pPr>
              <a:t>3</a:t>
            </a:fld>
            <a:endParaRPr lang="de-DE" altLang="de-DE" sz="1300" smtClean="0"/>
          </a:p>
        </p:txBody>
      </p:sp>
      <p:sp>
        <p:nvSpPr>
          <p:cNvPr id="2560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5604" name="Rectangle 3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 eaLnBrk="1" hangingPunct="1"/>
            <a:endParaRPr lang="de-AT" altLang="de-DE" smtClean="0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>
            <a:lvl1pPr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spcBef>
                <a:spcPct val="0"/>
              </a:spcBef>
            </a:pPr>
            <a:fld id="{393D8E2A-76D6-4726-A59D-238277FF2D40}" type="slidenum">
              <a:rPr lang="de-DE" altLang="de-DE" sz="1300" smtClean="0"/>
              <a:pPr eaLnBrk="1" hangingPunct="1">
                <a:spcBef>
                  <a:spcPct val="0"/>
                </a:spcBef>
              </a:pPr>
              <a:t>4</a:t>
            </a:fld>
            <a:endParaRPr lang="de-DE" altLang="de-DE" sz="1300" smtClean="0"/>
          </a:p>
        </p:txBody>
      </p:sp>
      <p:sp>
        <p:nvSpPr>
          <p:cNvPr id="2560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5604" name="Rectangle 3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 eaLnBrk="1" hangingPunct="1"/>
            <a:endParaRPr lang="de-AT" altLang="de-DE" smtClean="0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>
            <a:lvl1pPr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spcBef>
                <a:spcPct val="0"/>
              </a:spcBef>
            </a:pPr>
            <a:fld id="{393D8E2A-76D6-4726-A59D-238277FF2D40}" type="slidenum">
              <a:rPr lang="de-DE" altLang="de-DE" sz="1300" smtClean="0"/>
              <a:pPr eaLnBrk="1" hangingPunct="1">
                <a:spcBef>
                  <a:spcPct val="0"/>
                </a:spcBef>
              </a:pPr>
              <a:t>5</a:t>
            </a:fld>
            <a:endParaRPr lang="de-DE" altLang="de-DE" sz="1300" smtClean="0"/>
          </a:p>
        </p:txBody>
      </p:sp>
      <p:sp>
        <p:nvSpPr>
          <p:cNvPr id="2560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5604" name="Rectangle 3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 eaLnBrk="1" hangingPunct="1"/>
            <a:endParaRPr lang="de-AT" altLang="de-DE" smtClean="0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>
            <a:lvl1pPr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spcBef>
                <a:spcPct val="0"/>
              </a:spcBef>
            </a:pPr>
            <a:fld id="{88284930-1B8B-47E1-A5FF-5421AAB3701A}" type="slidenum">
              <a:rPr lang="de-DE" altLang="de-DE" sz="1300" smtClean="0"/>
              <a:pPr eaLnBrk="1" hangingPunct="1">
                <a:spcBef>
                  <a:spcPct val="0"/>
                </a:spcBef>
              </a:pPr>
              <a:t>6</a:t>
            </a:fld>
            <a:endParaRPr lang="de-DE" altLang="de-DE" sz="1300" smtClean="0"/>
          </a:p>
        </p:txBody>
      </p:sp>
      <p:sp>
        <p:nvSpPr>
          <p:cNvPr id="2662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6628" name="Rectangle 3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 eaLnBrk="1" hangingPunct="1"/>
            <a:endParaRPr lang="de-AT" altLang="de-DE" smtClean="0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>
            <a:lvl1pPr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spcBef>
                <a:spcPct val="0"/>
              </a:spcBef>
            </a:pPr>
            <a:fld id="{88284930-1B8B-47E1-A5FF-5421AAB3701A}" type="slidenum">
              <a:rPr lang="de-DE" altLang="de-DE" sz="1300" smtClean="0"/>
              <a:pPr eaLnBrk="1" hangingPunct="1">
                <a:spcBef>
                  <a:spcPct val="0"/>
                </a:spcBef>
              </a:pPr>
              <a:t>7</a:t>
            </a:fld>
            <a:endParaRPr lang="de-DE" altLang="de-DE" sz="1300" smtClean="0"/>
          </a:p>
        </p:txBody>
      </p:sp>
      <p:sp>
        <p:nvSpPr>
          <p:cNvPr id="2662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6628" name="Rectangle 3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 eaLnBrk="1" hangingPunct="1"/>
            <a:endParaRPr lang="de-AT" altLang="de-DE" smtClean="0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>
            <a:lvl1pPr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spcBef>
                <a:spcPct val="0"/>
              </a:spcBef>
            </a:pPr>
            <a:fld id="{88284930-1B8B-47E1-A5FF-5421AAB3701A}" type="slidenum">
              <a:rPr lang="de-DE" altLang="de-DE" sz="1300" smtClean="0"/>
              <a:pPr eaLnBrk="1" hangingPunct="1">
                <a:spcBef>
                  <a:spcPct val="0"/>
                </a:spcBef>
              </a:pPr>
              <a:t>8</a:t>
            </a:fld>
            <a:endParaRPr lang="de-DE" altLang="de-DE" sz="1300" smtClean="0"/>
          </a:p>
        </p:txBody>
      </p:sp>
      <p:sp>
        <p:nvSpPr>
          <p:cNvPr id="2662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6628" name="Rectangle 3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 eaLnBrk="1" hangingPunct="1"/>
            <a:endParaRPr lang="de-AT" altLang="de-DE" smtClean="0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>
            <a:lvl1pPr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spcBef>
                <a:spcPct val="0"/>
              </a:spcBef>
            </a:pPr>
            <a:fld id="{88284930-1B8B-47E1-A5FF-5421AAB3701A}" type="slidenum">
              <a:rPr lang="de-DE" altLang="de-DE" sz="1300" smtClean="0"/>
              <a:pPr eaLnBrk="1" hangingPunct="1">
                <a:spcBef>
                  <a:spcPct val="0"/>
                </a:spcBef>
              </a:pPr>
              <a:t>9</a:t>
            </a:fld>
            <a:endParaRPr lang="de-DE" altLang="de-DE" sz="1300" smtClean="0"/>
          </a:p>
        </p:txBody>
      </p:sp>
      <p:sp>
        <p:nvSpPr>
          <p:cNvPr id="2662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6628" name="Rectangle 3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 eaLnBrk="1" hangingPunct="1"/>
            <a:endParaRPr lang="de-AT" altLang="de-DE" smtClean="0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>
            <a:lvl1pPr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spcBef>
                <a:spcPct val="0"/>
              </a:spcBef>
            </a:pPr>
            <a:fld id="{897CB484-C7F2-4AA4-BB3A-7F67E521230A}" type="slidenum">
              <a:rPr lang="de-DE" altLang="de-DE" sz="1300" smtClean="0"/>
              <a:pPr eaLnBrk="1" hangingPunct="1">
                <a:spcBef>
                  <a:spcPct val="0"/>
                </a:spcBef>
              </a:pPr>
              <a:t>10</a:t>
            </a:fld>
            <a:endParaRPr lang="de-DE" altLang="de-DE" sz="1300" smtClean="0"/>
          </a:p>
        </p:txBody>
      </p:sp>
      <p:sp>
        <p:nvSpPr>
          <p:cNvPr id="4096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0964" name="Rectangle 3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 eaLnBrk="1" hangingPunct="1"/>
            <a:endParaRPr lang="de-AT" altLang="de-DE" smtClean="0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>
            <a:lvl1pPr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spcBef>
                <a:spcPct val="0"/>
              </a:spcBef>
            </a:pPr>
            <a:fld id="{897CB484-C7F2-4AA4-BB3A-7F67E521230A}" type="slidenum">
              <a:rPr lang="de-DE" altLang="de-DE" sz="1300" smtClean="0"/>
              <a:pPr eaLnBrk="1" hangingPunct="1">
                <a:spcBef>
                  <a:spcPct val="0"/>
                </a:spcBef>
              </a:pPr>
              <a:t>11</a:t>
            </a:fld>
            <a:endParaRPr lang="de-DE" altLang="de-DE" sz="1300" smtClean="0"/>
          </a:p>
        </p:txBody>
      </p:sp>
      <p:sp>
        <p:nvSpPr>
          <p:cNvPr id="4096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0964" name="Rectangle 3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 eaLnBrk="1" hangingPunct="1"/>
            <a:endParaRPr lang="de-AT" altLang="de-DE" smtClean="0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>
            <a:lvl1pPr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spcBef>
                <a:spcPct val="0"/>
              </a:spcBef>
            </a:pPr>
            <a:fld id="{897CB484-C7F2-4AA4-BB3A-7F67E521230A}" type="slidenum">
              <a:rPr lang="de-DE" altLang="de-DE" sz="1300" smtClean="0"/>
              <a:pPr eaLnBrk="1" hangingPunct="1">
                <a:spcBef>
                  <a:spcPct val="0"/>
                </a:spcBef>
              </a:pPr>
              <a:t>12</a:t>
            </a:fld>
            <a:endParaRPr lang="de-DE" altLang="de-DE" sz="1300" smtClean="0"/>
          </a:p>
        </p:txBody>
      </p:sp>
      <p:sp>
        <p:nvSpPr>
          <p:cNvPr id="4096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0964" name="Rectangle 3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 eaLnBrk="1" hangingPunct="1"/>
            <a:endParaRPr lang="de-AT" altLang="de-DE" smtClean="0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>
            <a:lvl1pPr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spcBef>
                <a:spcPct val="0"/>
              </a:spcBef>
            </a:pPr>
            <a:fld id="{897CB484-C7F2-4AA4-BB3A-7F67E521230A}" type="slidenum">
              <a:rPr lang="de-DE" altLang="de-DE" sz="1300" smtClean="0"/>
              <a:pPr eaLnBrk="1" hangingPunct="1">
                <a:spcBef>
                  <a:spcPct val="0"/>
                </a:spcBef>
              </a:pPr>
              <a:t>13</a:t>
            </a:fld>
            <a:endParaRPr lang="de-DE" altLang="de-DE" sz="1300" smtClean="0"/>
          </a:p>
        </p:txBody>
      </p:sp>
      <p:sp>
        <p:nvSpPr>
          <p:cNvPr id="4096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0964" name="Rectangle 3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 eaLnBrk="1" hangingPunct="1"/>
            <a:endParaRPr lang="de-AT" altLang="de-DE" smtClean="0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>
            <a:lvl1pPr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spcBef>
                <a:spcPct val="0"/>
              </a:spcBef>
            </a:pPr>
            <a:fld id="{E9BCA59C-D6CE-44A3-BBF3-406D8E05445F}" type="slidenum">
              <a:rPr lang="de-DE" altLang="de-DE" sz="1300" smtClean="0"/>
              <a:pPr eaLnBrk="1" hangingPunct="1">
                <a:spcBef>
                  <a:spcPct val="0"/>
                </a:spcBef>
              </a:pPr>
              <a:t>14</a:t>
            </a:fld>
            <a:endParaRPr lang="de-DE" altLang="de-DE" sz="1300" smtClean="0"/>
          </a:p>
        </p:txBody>
      </p:sp>
      <p:sp>
        <p:nvSpPr>
          <p:cNvPr id="4198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1988" name="Rectangle 3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 eaLnBrk="1" hangingPunct="1"/>
            <a:endParaRPr lang="de-AT" altLang="de-DE" smtClean="0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>
            <a:lvl1pPr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spcBef>
                <a:spcPct val="0"/>
              </a:spcBef>
            </a:pPr>
            <a:fld id="{E9BCA59C-D6CE-44A3-BBF3-406D8E05445F}" type="slidenum">
              <a:rPr lang="de-DE" altLang="de-DE" sz="1300" smtClean="0"/>
              <a:pPr eaLnBrk="1" hangingPunct="1">
                <a:spcBef>
                  <a:spcPct val="0"/>
                </a:spcBef>
              </a:pPr>
              <a:t>15</a:t>
            </a:fld>
            <a:endParaRPr lang="de-DE" altLang="de-DE" sz="1300" smtClean="0"/>
          </a:p>
        </p:txBody>
      </p:sp>
      <p:sp>
        <p:nvSpPr>
          <p:cNvPr id="4198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1988" name="Rectangle 3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 eaLnBrk="1" hangingPunct="1"/>
            <a:endParaRPr lang="de-AT" altLang="de-DE" smtClean="0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>
            <a:lvl1pPr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defTabSz="9525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defTabSz="9525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spcBef>
                <a:spcPct val="0"/>
              </a:spcBef>
            </a:pPr>
            <a:fld id="{CCFAD7EE-1BE1-4DA5-A4A9-149D7AC3CA63}" type="slidenum">
              <a:rPr lang="de-DE" altLang="de-DE" sz="1300" smtClean="0"/>
              <a:pPr eaLnBrk="1" hangingPunct="1">
                <a:spcBef>
                  <a:spcPct val="0"/>
                </a:spcBef>
              </a:pPr>
              <a:t>16</a:t>
            </a:fld>
            <a:endParaRPr lang="de-DE" altLang="de-DE" sz="1300" smtClean="0"/>
          </a:p>
        </p:txBody>
      </p:sp>
      <p:sp>
        <p:nvSpPr>
          <p:cNvPr id="4301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3012" name="Rectangle 3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 eaLnBrk="1" hangingPunct="1"/>
            <a:endParaRPr lang="de-AT" altLang="de-DE" smtClean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el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de-DE" smtClean="0"/>
              <a:t>Titelmasterformat durch Klicken bearbeiten</a:t>
            </a:r>
            <a:endParaRPr lang="de-AT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de-DE" smtClean="0"/>
              <a:t>Formatvorlage des Untertitelmasters durch Klicken bearbeiten</a:t>
            </a:r>
            <a:endParaRPr lang="de-AT"/>
          </a:p>
        </p:txBody>
      </p:sp>
    </p:spTree>
    <p:extLst>
      <p:ext uri="{BB962C8B-B14F-4D97-AF65-F5344CB8AC3E}">
        <p14:creationId xmlns:p14="http://schemas.microsoft.com/office/powerpoint/2010/main" val="191254002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und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de-AT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AT"/>
          </a:p>
        </p:txBody>
      </p:sp>
    </p:spTree>
    <p:extLst>
      <p:ext uri="{BB962C8B-B14F-4D97-AF65-F5344CB8AC3E}">
        <p14:creationId xmlns:p14="http://schemas.microsoft.com/office/powerpoint/2010/main" val="110006975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bschnitts-&#10;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/>
          <a:lstStyle>
            <a:lvl1pPr algn="l">
              <a:defRPr sz="4000" b="1" cap="all"/>
            </a:lvl1pPr>
          </a:lstStyle>
          <a:p>
            <a:r>
              <a:rPr lang="de-DE" smtClean="0"/>
              <a:t>Titelmasterformat durch Klicken bearbeiten</a:t>
            </a:r>
            <a:endParaRPr lang="de-AT"/>
          </a:p>
        </p:txBody>
      </p:sp>
      <p:sp>
        <p:nvSpPr>
          <p:cNvPr id="3" name="Textplatzhalt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</p:spTree>
    <p:extLst>
      <p:ext uri="{BB962C8B-B14F-4D97-AF65-F5344CB8AC3E}">
        <p14:creationId xmlns:p14="http://schemas.microsoft.com/office/powerpoint/2010/main" val="212102478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Zwei Inhal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de-AT"/>
          </a:p>
        </p:txBody>
      </p:sp>
      <p:sp>
        <p:nvSpPr>
          <p:cNvPr id="3" name="Inhaltsplatzhalter 2"/>
          <p:cNvSpPr>
            <a:spLocks noGrp="1"/>
          </p:cNvSpPr>
          <p:nvPr>
            <p:ph sz="half" idx="1"/>
          </p:nvPr>
        </p:nvSpPr>
        <p:spPr>
          <a:xfrm>
            <a:off x="468313" y="1219200"/>
            <a:ext cx="4027487" cy="5278438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AT"/>
          </a:p>
        </p:txBody>
      </p:sp>
      <p:sp>
        <p:nvSpPr>
          <p:cNvPr id="4" name="Inhaltsplatzhalter 3"/>
          <p:cNvSpPr>
            <a:spLocks noGrp="1"/>
          </p:cNvSpPr>
          <p:nvPr>
            <p:ph sz="half" idx="2"/>
          </p:nvPr>
        </p:nvSpPr>
        <p:spPr>
          <a:xfrm>
            <a:off x="4648200" y="1219200"/>
            <a:ext cx="4027488" cy="5278438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AT"/>
          </a:p>
        </p:txBody>
      </p:sp>
    </p:spTree>
    <p:extLst>
      <p:ext uri="{BB962C8B-B14F-4D97-AF65-F5344CB8AC3E}">
        <p14:creationId xmlns:p14="http://schemas.microsoft.com/office/powerpoint/2010/main" val="296358964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gleic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de-DE" smtClean="0"/>
              <a:t>Titelmasterformat durch Klicken bearbeiten</a:t>
            </a:r>
            <a:endParaRPr lang="de-AT"/>
          </a:p>
        </p:txBody>
      </p:sp>
      <p:sp>
        <p:nvSpPr>
          <p:cNvPr id="3" name="Textplatzhalt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4" name="Inhaltsplatzhalt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AT"/>
          </a:p>
        </p:txBody>
      </p:sp>
      <p:sp>
        <p:nvSpPr>
          <p:cNvPr id="5" name="Textplatzhalt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6" name="Inhaltsplatzhalt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AT"/>
          </a:p>
        </p:txBody>
      </p:sp>
    </p:spTree>
    <p:extLst>
      <p:ext uri="{BB962C8B-B14F-4D97-AF65-F5344CB8AC3E}">
        <p14:creationId xmlns:p14="http://schemas.microsoft.com/office/powerpoint/2010/main" val="226674499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Nur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de-AT"/>
          </a:p>
        </p:txBody>
      </p:sp>
    </p:spTree>
    <p:extLst>
      <p:ext uri="{BB962C8B-B14F-4D97-AF65-F5344CB8AC3E}">
        <p14:creationId xmlns:p14="http://schemas.microsoft.com/office/powerpoint/2010/main" val="390433835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98630216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halt mit 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de-DE" smtClean="0"/>
              <a:t>Titelmasterformat durch Klicken bearbeiten</a:t>
            </a:r>
            <a:endParaRPr lang="de-AT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AT"/>
          </a:p>
        </p:txBody>
      </p:sp>
      <p:sp>
        <p:nvSpPr>
          <p:cNvPr id="4" name="Textplatzhalt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</p:spTree>
    <p:extLst>
      <p:ext uri="{BB962C8B-B14F-4D97-AF65-F5344CB8AC3E}">
        <p14:creationId xmlns:p14="http://schemas.microsoft.com/office/powerpoint/2010/main" val="267758440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it 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de-DE" smtClean="0"/>
              <a:t>Titelmasterformat durch Klicken bearbeiten</a:t>
            </a:r>
            <a:endParaRPr lang="de-AT"/>
          </a:p>
        </p:txBody>
      </p:sp>
      <p:sp>
        <p:nvSpPr>
          <p:cNvPr id="3" name="Bildplatzhalt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de-AT" noProof="0" smtClean="0"/>
          </a:p>
        </p:txBody>
      </p:sp>
      <p:sp>
        <p:nvSpPr>
          <p:cNvPr id="4" name="Textplatzhalt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</p:spTree>
    <p:extLst>
      <p:ext uri="{BB962C8B-B14F-4D97-AF65-F5344CB8AC3E}">
        <p14:creationId xmlns:p14="http://schemas.microsoft.com/office/powerpoint/2010/main" val="220438649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und vertikaler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de-AT"/>
          </a:p>
        </p:txBody>
      </p:sp>
      <p:sp>
        <p:nvSpPr>
          <p:cNvPr id="3" name="Vertikaler Textplatzhalt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AT"/>
          </a:p>
        </p:txBody>
      </p:sp>
    </p:spTree>
    <p:extLst>
      <p:ext uri="{BB962C8B-B14F-4D97-AF65-F5344CB8AC3E}">
        <p14:creationId xmlns:p14="http://schemas.microsoft.com/office/powerpoint/2010/main" val="29444516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kaler Titel u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kaler Titel 1"/>
          <p:cNvSpPr>
            <a:spLocks noGrp="1"/>
          </p:cNvSpPr>
          <p:nvPr>
            <p:ph type="title" orient="vert"/>
          </p:nvPr>
        </p:nvSpPr>
        <p:spPr>
          <a:xfrm>
            <a:off x="6624638" y="206375"/>
            <a:ext cx="2051050" cy="6291263"/>
          </a:xfrm>
        </p:spPr>
        <p:txBody>
          <a:bodyPr vert="eaVert"/>
          <a:lstStyle/>
          <a:p>
            <a:r>
              <a:rPr lang="de-DE" smtClean="0"/>
              <a:t>Titelmasterformat durch Klicken bearbeiten</a:t>
            </a:r>
            <a:endParaRPr lang="de-AT"/>
          </a:p>
        </p:txBody>
      </p:sp>
      <p:sp>
        <p:nvSpPr>
          <p:cNvPr id="3" name="Vertikaler Textplatzhalter 2"/>
          <p:cNvSpPr>
            <a:spLocks noGrp="1"/>
          </p:cNvSpPr>
          <p:nvPr>
            <p:ph type="body" orient="vert" idx="1"/>
          </p:nvPr>
        </p:nvSpPr>
        <p:spPr>
          <a:xfrm>
            <a:off x="468313" y="206375"/>
            <a:ext cx="6003925" cy="6291263"/>
          </a:xfrm>
        </p:spPr>
        <p:txBody>
          <a:bodyPr vert="eaVert"/>
          <a:lstStyle/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AT"/>
          </a:p>
        </p:txBody>
      </p:sp>
    </p:spTree>
    <p:extLst>
      <p:ext uri="{BB962C8B-B14F-4D97-AF65-F5344CB8AC3E}">
        <p14:creationId xmlns:p14="http://schemas.microsoft.com/office/powerpoint/2010/main" val="59052077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wmf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1201738" y="206375"/>
            <a:ext cx="6484937" cy="6413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  <a:spAutoFit/>
          </a:bodyPr>
          <a:lstStyle/>
          <a:p>
            <a:pPr lvl="0"/>
            <a:r>
              <a:rPr lang="de-DE" altLang="de-DE" smtClean="0"/>
              <a:t>DIGITALPHOTOGRAMMETRIE</a:t>
            </a:r>
            <a:br>
              <a:rPr lang="de-DE" altLang="de-DE" smtClean="0"/>
            </a:br>
            <a:endParaRPr lang="de-DE" altLang="de-DE" smtClean="0"/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68313" y="1219200"/>
            <a:ext cx="8207375" cy="52784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/>
          <a:p>
            <a:pPr lvl="0"/>
            <a:endParaRPr lang="de-AT" altLang="de-DE" smtClean="0"/>
          </a:p>
        </p:txBody>
      </p:sp>
      <p:sp>
        <p:nvSpPr>
          <p:cNvPr id="1028" name="Line 12"/>
          <p:cNvSpPr>
            <a:spLocks noChangeShapeType="1"/>
          </p:cNvSpPr>
          <p:nvPr/>
        </p:nvSpPr>
        <p:spPr bwMode="auto">
          <a:xfrm>
            <a:off x="0" y="6610350"/>
            <a:ext cx="9144000" cy="0"/>
          </a:xfrm>
          <a:prstGeom prst="line">
            <a:avLst/>
          </a:prstGeom>
          <a:noFill/>
          <a:ln w="12700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de-AT"/>
          </a:p>
        </p:txBody>
      </p:sp>
      <p:sp>
        <p:nvSpPr>
          <p:cNvPr id="1029" name="Text Box 13"/>
          <p:cNvSpPr txBox="1">
            <a:spLocks noChangeArrowheads="1"/>
          </p:cNvSpPr>
          <p:nvPr/>
        </p:nvSpPr>
        <p:spPr bwMode="auto">
          <a:xfrm>
            <a:off x="139700" y="6581775"/>
            <a:ext cx="4241800" cy="2762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 sz="14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 sz="14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 sz="14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defRPr/>
            </a:pPr>
            <a:r>
              <a:rPr lang="de-DE" altLang="de-DE" sz="1200" dirty="0" smtClean="0"/>
              <a:t>GEOMORPHOMETRY 2015, </a:t>
            </a:r>
            <a:r>
              <a:rPr lang="de-DE" altLang="de-DE" sz="1200" dirty="0" err="1" smtClean="0"/>
              <a:t>Pozna</a:t>
            </a:r>
            <a:r>
              <a:rPr lang="de-AT" sz="1200" dirty="0" smtClean="0"/>
              <a:t>ń</a:t>
            </a:r>
            <a:r>
              <a:rPr lang="de-DE" altLang="de-DE" sz="1200" dirty="0" smtClean="0"/>
              <a:t>, </a:t>
            </a:r>
            <a:r>
              <a:rPr lang="de-DE" altLang="de-DE" sz="1200" dirty="0" err="1" smtClean="0"/>
              <a:t>Poland</a:t>
            </a:r>
            <a:endParaRPr lang="de-DE" altLang="de-DE" sz="1200" dirty="0" smtClean="0"/>
          </a:p>
        </p:txBody>
      </p:sp>
      <p:sp>
        <p:nvSpPr>
          <p:cNvPr id="1030" name="Text Box 17"/>
          <p:cNvSpPr txBox="1">
            <a:spLocks noChangeArrowheads="1"/>
          </p:cNvSpPr>
          <p:nvPr/>
        </p:nvSpPr>
        <p:spPr bwMode="auto">
          <a:xfrm>
            <a:off x="6724650" y="6583363"/>
            <a:ext cx="2384425" cy="2762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 eaLnBrk="0" hangingPunct="0">
              <a:defRPr sz="14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 sz="14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 sz="14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 sz="14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defRPr/>
            </a:pPr>
            <a:r>
              <a:rPr lang="de-DE" altLang="de-DE" sz="1200" dirty="0" smtClean="0"/>
              <a:t>Kaufmann &amp; Kellerer-</a:t>
            </a:r>
            <a:r>
              <a:rPr lang="de-DE" altLang="de-DE" sz="1200" dirty="0" err="1" smtClean="0"/>
              <a:t>Pirklbauer</a:t>
            </a:r>
            <a:r>
              <a:rPr lang="de-DE" altLang="de-DE" sz="1200" dirty="0" smtClean="0"/>
              <a:t> </a:t>
            </a:r>
          </a:p>
        </p:txBody>
      </p:sp>
      <p:sp>
        <p:nvSpPr>
          <p:cNvPr id="1031" name="Line 19"/>
          <p:cNvSpPr>
            <a:spLocks noChangeShapeType="1"/>
          </p:cNvSpPr>
          <p:nvPr/>
        </p:nvSpPr>
        <p:spPr bwMode="auto">
          <a:xfrm>
            <a:off x="1066800" y="914400"/>
            <a:ext cx="7140575" cy="0"/>
          </a:xfrm>
          <a:prstGeom prst="line">
            <a:avLst/>
          </a:prstGeom>
          <a:noFill/>
          <a:ln w="12700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de-AT"/>
          </a:p>
        </p:txBody>
      </p:sp>
      <p:sp>
        <p:nvSpPr>
          <p:cNvPr id="1032" name="Oval 20"/>
          <p:cNvSpPr>
            <a:spLocks noChangeArrowheads="1"/>
          </p:cNvSpPr>
          <p:nvPr/>
        </p:nvSpPr>
        <p:spPr bwMode="auto">
          <a:xfrm>
            <a:off x="8167688" y="876300"/>
            <a:ext cx="76200" cy="76200"/>
          </a:xfrm>
          <a:prstGeom prst="ellipse">
            <a:avLst/>
          </a:prstGeom>
          <a:solidFill>
            <a:schemeClr val="tx1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 eaLnBrk="0" hangingPunct="0">
              <a:defRPr sz="14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 sz="14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 sz="14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 sz="14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defRPr/>
            </a:pPr>
            <a:endParaRPr lang="de-AT" altLang="de-DE" smtClean="0"/>
          </a:p>
        </p:txBody>
      </p:sp>
      <p:sp>
        <p:nvSpPr>
          <p:cNvPr id="1033" name="Oval 21"/>
          <p:cNvSpPr>
            <a:spLocks noChangeArrowheads="1"/>
          </p:cNvSpPr>
          <p:nvPr/>
        </p:nvSpPr>
        <p:spPr bwMode="auto">
          <a:xfrm>
            <a:off x="1028700" y="136525"/>
            <a:ext cx="76200" cy="76200"/>
          </a:xfrm>
          <a:prstGeom prst="ellipse">
            <a:avLst/>
          </a:prstGeom>
          <a:solidFill>
            <a:schemeClr val="tx1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 eaLnBrk="0" hangingPunct="0">
              <a:defRPr sz="14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 sz="14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 sz="14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 sz="14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defRPr/>
            </a:pPr>
            <a:endParaRPr lang="de-AT" altLang="de-DE" smtClean="0"/>
          </a:p>
        </p:txBody>
      </p:sp>
      <p:sp>
        <p:nvSpPr>
          <p:cNvPr id="1034" name="Line 24"/>
          <p:cNvSpPr>
            <a:spLocks noChangeShapeType="1"/>
          </p:cNvSpPr>
          <p:nvPr/>
        </p:nvSpPr>
        <p:spPr bwMode="auto">
          <a:xfrm flipV="1">
            <a:off x="1066800" y="136525"/>
            <a:ext cx="0" cy="777875"/>
          </a:xfrm>
          <a:prstGeom prst="line">
            <a:avLst/>
          </a:prstGeom>
          <a:noFill/>
          <a:ln w="12700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de-AT"/>
          </a:p>
        </p:txBody>
      </p:sp>
      <p:pic>
        <p:nvPicPr>
          <p:cNvPr id="1035" name="Picture 27" descr="vm_logo"/>
          <p:cNvPicPr>
            <a:picLocks noChangeAspect="1" noChangeArrowheads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6525" y="139700"/>
            <a:ext cx="777875" cy="777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36" name="Text Box 28"/>
          <p:cNvSpPr txBox="1">
            <a:spLocks noChangeArrowheads="1"/>
          </p:cNvSpPr>
          <p:nvPr/>
        </p:nvSpPr>
        <p:spPr bwMode="auto">
          <a:xfrm>
            <a:off x="4381500" y="6505575"/>
            <a:ext cx="381000" cy="2762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 sz="14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 sz="14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 sz="14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50000"/>
              </a:spcBef>
              <a:defRPr/>
            </a:pPr>
            <a:endParaRPr lang="de-AT" altLang="de-DE" sz="1200" smtClean="0"/>
          </a:p>
        </p:txBody>
      </p:sp>
      <p:sp>
        <p:nvSpPr>
          <p:cNvPr id="1037" name="Text Box 29"/>
          <p:cNvSpPr txBox="1">
            <a:spLocks noChangeArrowheads="1"/>
          </p:cNvSpPr>
          <p:nvPr/>
        </p:nvSpPr>
        <p:spPr bwMode="auto">
          <a:xfrm>
            <a:off x="4076700" y="6581775"/>
            <a:ext cx="990600" cy="2746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 sz="14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 sz="14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 sz="14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 sz="14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fld id="{ECE02340-F0BA-4692-9F4A-0ED6321BF5C4}" type="slidenum">
              <a:rPr lang="de-DE" altLang="de-DE" sz="1200" smtClean="0"/>
              <a:pPr algn="ctr" eaLnBrk="1" hangingPunct="1">
                <a:spcBef>
                  <a:spcPct val="50000"/>
                </a:spcBef>
                <a:defRPr/>
              </a:pPr>
              <a:t>‹Nr.›</a:t>
            </a:fld>
            <a:r>
              <a:rPr lang="de-DE" altLang="de-DE" sz="1200" dirty="0" smtClean="0"/>
              <a:t>/16</a:t>
            </a:r>
            <a:endParaRPr lang="de-AT" altLang="de-DE" sz="1200" dirty="0" smtClean="0"/>
          </a:p>
        </p:txBody>
      </p:sp>
      <p:pic>
        <p:nvPicPr>
          <p:cNvPr id="1038" name="Picture 30" descr="logo"/>
          <p:cNvPicPr>
            <a:picLocks noChangeAspect="1" noChangeArrowheads="1"/>
          </p:cNvPicPr>
          <p:nvPr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62875" y="206375"/>
            <a:ext cx="1319213" cy="485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iming>
    <p:tnLst>
      <p:par>
        <p:cTn id="1" dur="indefinite" restart="never" nodeType="tmRoot"/>
      </p:par>
    </p:tnLst>
  </p:timing>
  <p:txStyles>
    <p:titleStyle>
      <a:lvl1pPr marL="342900" indent="-342900" algn="l" rtl="0" eaLnBrk="0" fontAlgn="base" hangingPunct="0">
        <a:spcBef>
          <a:spcPct val="0"/>
        </a:spcBef>
        <a:spcAft>
          <a:spcPct val="0"/>
        </a:spcAft>
        <a:buAutoNum type="arabicPeriod" startAt="9"/>
        <a:defRPr b="1">
          <a:solidFill>
            <a:schemeClr val="tx2"/>
          </a:solidFill>
          <a:latin typeface="+mj-lt"/>
          <a:ea typeface="+mj-ea"/>
          <a:cs typeface="+mj-cs"/>
        </a:defRPr>
      </a:lvl1pPr>
      <a:lvl2pPr marL="342900" indent="-342900" algn="l" rtl="0" eaLnBrk="0" fontAlgn="base" hangingPunct="0">
        <a:spcBef>
          <a:spcPct val="0"/>
        </a:spcBef>
        <a:spcAft>
          <a:spcPct val="0"/>
        </a:spcAft>
        <a:buAutoNum type="arabicPeriod" startAt="9"/>
        <a:defRPr b="1">
          <a:solidFill>
            <a:schemeClr val="tx2"/>
          </a:solidFill>
          <a:latin typeface="Arial" charset="0"/>
        </a:defRPr>
      </a:lvl2pPr>
      <a:lvl3pPr marL="342900" indent="-342900" algn="l" rtl="0" eaLnBrk="0" fontAlgn="base" hangingPunct="0">
        <a:spcBef>
          <a:spcPct val="0"/>
        </a:spcBef>
        <a:spcAft>
          <a:spcPct val="0"/>
        </a:spcAft>
        <a:buAutoNum type="arabicPeriod" startAt="9"/>
        <a:defRPr b="1">
          <a:solidFill>
            <a:schemeClr val="tx2"/>
          </a:solidFill>
          <a:latin typeface="Arial" charset="0"/>
        </a:defRPr>
      </a:lvl3pPr>
      <a:lvl4pPr marL="342900" indent="-342900" algn="l" rtl="0" eaLnBrk="0" fontAlgn="base" hangingPunct="0">
        <a:spcBef>
          <a:spcPct val="0"/>
        </a:spcBef>
        <a:spcAft>
          <a:spcPct val="0"/>
        </a:spcAft>
        <a:buAutoNum type="arabicPeriod" startAt="9"/>
        <a:defRPr b="1">
          <a:solidFill>
            <a:schemeClr val="tx2"/>
          </a:solidFill>
          <a:latin typeface="Arial" charset="0"/>
        </a:defRPr>
      </a:lvl4pPr>
      <a:lvl5pPr marL="342900" indent="-342900" algn="l" rtl="0" eaLnBrk="0" fontAlgn="base" hangingPunct="0">
        <a:spcBef>
          <a:spcPct val="0"/>
        </a:spcBef>
        <a:spcAft>
          <a:spcPct val="0"/>
        </a:spcAft>
        <a:buAutoNum type="arabicPeriod" startAt="9"/>
        <a:defRPr b="1">
          <a:solidFill>
            <a:schemeClr val="tx2"/>
          </a:solidFill>
          <a:latin typeface="Arial" charset="0"/>
        </a:defRPr>
      </a:lvl5pPr>
      <a:lvl6pPr marL="800100" indent="-342900" algn="l" rtl="0" fontAlgn="base">
        <a:spcBef>
          <a:spcPct val="0"/>
        </a:spcBef>
        <a:spcAft>
          <a:spcPct val="0"/>
        </a:spcAft>
        <a:buAutoNum type="arabicPeriod" startAt="9"/>
        <a:defRPr b="1">
          <a:solidFill>
            <a:schemeClr val="tx2"/>
          </a:solidFill>
          <a:latin typeface="Arial" charset="0"/>
        </a:defRPr>
      </a:lvl6pPr>
      <a:lvl7pPr marL="1257300" indent="-342900" algn="l" rtl="0" fontAlgn="base">
        <a:spcBef>
          <a:spcPct val="0"/>
        </a:spcBef>
        <a:spcAft>
          <a:spcPct val="0"/>
        </a:spcAft>
        <a:buAutoNum type="arabicPeriod" startAt="9"/>
        <a:defRPr b="1">
          <a:solidFill>
            <a:schemeClr val="tx2"/>
          </a:solidFill>
          <a:latin typeface="Arial" charset="0"/>
        </a:defRPr>
      </a:lvl7pPr>
      <a:lvl8pPr marL="1714500" indent="-342900" algn="l" rtl="0" fontAlgn="base">
        <a:spcBef>
          <a:spcPct val="0"/>
        </a:spcBef>
        <a:spcAft>
          <a:spcPct val="0"/>
        </a:spcAft>
        <a:buAutoNum type="arabicPeriod" startAt="9"/>
        <a:defRPr b="1">
          <a:solidFill>
            <a:schemeClr val="tx2"/>
          </a:solidFill>
          <a:latin typeface="Arial" charset="0"/>
        </a:defRPr>
      </a:lvl8pPr>
      <a:lvl9pPr marL="2171700" indent="-342900" algn="l" rtl="0" fontAlgn="base">
        <a:spcBef>
          <a:spcPct val="0"/>
        </a:spcBef>
        <a:spcAft>
          <a:spcPct val="0"/>
        </a:spcAft>
        <a:buAutoNum type="arabicPeriod" startAt="9"/>
        <a:defRPr b="1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defRPr sz="16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16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16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16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</a:defRPr>
      </a:lvl9pPr>
    </p:bodyStyle>
    <p:otherStyle>
      <a:defPPr>
        <a:defRPr lang="de-D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" Target="slide3.xm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jpe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gif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jpe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6.jpeg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AutoShape 2">
            <a:hlinkClick r:id="rId3" action="ppaction://hlinksldjump" highlightClick="1"/>
          </p:cNvPr>
          <p:cNvSpPr>
            <a:spLocks noChangeArrowheads="1"/>
          </p:cNvSpPr>
          <p:nvPr/>
        </p:nvSpPr>
        <p:spPr bwMode="auto">
          <a:xfrm>
            <a:off x="1676400" y="1219200"/>
            <a:ext cx="2533650" cy="219075"/>
          </a:xfrm>
          <a:prstGeom prst="actionButtonBlank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</a:pPr>
            <a:endParaRPr lang="de-AT" altLang="de-DE" sz="1400"/>
          </a:p>
        </p:txBody>
      </p:sp>
      <p:sp>
        <p:nvSpPr>
          <p:cNvPr id="2051" name="Text Box 3"/>
          <p:cNvSpPr txBox="1">
            <a:spLocks noChangeArrowheads="1"/>
          </p:cNvSpPr>
          <p:nvPr/>
        </p:nvSpPr>
        <p:spPr bwMode="auto">
          <a:xfrm>
            <a:off x="971550" y="1304925"/>
            <a:ext cx="7715250" cy="46783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de-DE" altLang="de-DE" sz="2400" b="1" dirty="0">
                <a:solidFill>
                  <a:srgbClr val="FF0000"/>
                </a:solidFill>
              </a:rPr>
              <a:t>Regional </a:t>
            </a:r>
            <a:r>
              <a:rPr lang="de-DE" altLang="de-DE" sz="2400" b="1" dirty="0" err="1">
                <a:solidFill>
                  <a:srgbClr val="FF0000"/>
                </a:solidFill>
              </a:rPr>
              <a:t>quantification</a:t>
            </a:r>
            <a:r>
              <a:rPr lang="de-DE" altLang="de-DE" sz="2400" b="1" dirty="0">
                <a:solidFill>
                  <a:srgbClr val="FF0000"/>
                </a:solidFill>
              </a:rPr>
              <a:t> </a:t>
            </a:r>
            <a:r>
              <a:rPr lang="de-DE" altLang="de-DE" sz="2400" b="1" dirty="0" err="1">
                <a:solidFill>
                  <a:srgbClr val="FF0000"/>
                </a:solidFill>
              </a:rPr>
              <a:t>of</a:t>
            </a:r>
            <a:r>
              <a:rPr lang="de-DE" altLang="de-DE" sz="2400" b="1" dirty="0">
                <a:solidFill>
                  <a:srgbClr val="FF0000"/>
                </a:solidFill>
              </a:rPr>
              <a:t> rock glacier </a:t>
            </a:r>
            <a:r>
              <a:rPr lang="de-DE" altLang="de-DE" sz="2400" b="1" dirty="0" err="1">
                <a:solidFill>
                  <a:srgbClr val="FF0000"/>
                </a:solidFill>
              </a:rPr>
              <a:t>movement</a:t>
            </a:r>
            <a:r>
              <a:rPr lang="de-DE" altLang="de-DE" sz="2400" b="1" dirty="0">
                <a:solidFill>
                  <a:srgbClr val="FF0000"/>
                </a:solidFill>
              </a:rPr>
              <a:t/>
            </a:r>
            <a:br>
              <a:rPr lang="de-DE" altLang="de-DE" sz="2400" b="1" dirty="0">
                <a:solidFill>
                  <a:srgbClr val="FF0000"/>
                </a:solidFill>
              </a:rPr>
            </a:br>
            <a:r>
              <a:rPr lang="de-DE" altLang="de-DE" sz="2400" b="1" dirty="0">
                <a:solidFill>
                  <a:srgbClr val="FF0000"/>
                </a:solidFill>
              </a:rPr>
              <a:t>in Austria </a:t>
            </a:r>
            <a:r>
              <a:rPr lang="de-DE" altLang="de-DE" sz="2400" b="1" dirty="0" err="1">
                <a:solidFill>
                  <a:srgbClr val="FF0000"/>
                </a:solidFill>
              </a:rPr>
              <a:t>using</a:t>
            </a:r>
            <a:r>
              <a:rPr lang="de-DE" altLang="de-DE" sz="2400" b="1" dirty="0">
                <a:solidFill>
                  <a:srgbClr val="FF0000"/>
                </a:solidFill>
              </a:rPr>
              <a:t> </a:t>
            </a:r>
            <a:r>
              <a:rPr lang="de-DE" altLang="de-DE" sz="2400" b="1" dirty="0" err="1">
                <a:solidFill>
                  <a:srgbClr val="FF0000"/>
                </a:solidFill>
              </a:rPr>
              <a:t>governmental</a:t>
            </a:r>
            <a:r>
              <a:rPr lang="de-DE" altLang="de-DE" sz="2400" b="1" dirty="0">
                <a:solidFill>
                  <a:srgbClr val="FF0000"/>
                </a:solidFill>
              </a:rPr>
              <a:t> GIS </a:t>
            </a:r>
            <a:r>
              <a:rPr lang="de-DE" altLang="de-DE" sz="2400" b="1" dirty="0" err="1">
                <a:solidFill>
                  <a:srgbClr val="FF0000"/>
                </a:solidFill>
              </a:rPr>
              <a:t>data</a:t>
            </a:r>
            <a:r>
              <a:rPr lang="de-DE" altLang="de-DE" sz="2400" i="1" dirty="0">
                <a:solidFill>
                  <a:srgbClr val="FF0000"/>
                </a:solidFill>
              </a:rPr>
              <a:t/>
            </a:r>
            <a:br>
              <a:rPr lang="de-DE" altLang="de-DE" sz="2400" i="1" dirty="0">
                <a:solidFill>
                  <a:srgbClr val="FF0000"/>
                </a:solidFill>
              </a:rPr>
            </a:br>
            <a:r>
              <a:rPr lang="de-DE" altLang="de-DE" sz="2400" dirty="0">
                <a:solidFill>
                  <a:srgbClr val="FF0000"/>
                </a:solidFill>
              </a:rPr>
              <a:t> </a:t>
            </a:r>
          </a:p>
          <a:p>
            <a:pPr eaLnBrk="1" hangingPunct="1">
              <a:spcBef>
                <a:spcPct val="50000"/>
              </a:spcBef>
            </a:pPr>
            <a:r>
              <a:rPr lang="de-DE" altLang="de-DE" dirty="0"/>
              <a:t/>
            </a:r>
            <a:br>
              <a:rPr lang="de-DE" altLang="de-DE" dirty="0"/>
            </a:br>
            <a:r>
              <a:rPr lang="de-DE" altLang="de-DE" dirty="0"/>
              <a:t>V. Kaufmann</a:t>
            </a:r>
            <a:br>
              <a:rPr lang="de-DE" altLang="de-DE" dirty="0"/>
            </a:br>
            <a:r>
              <a:rPr lang="de-DE" altLang="de-DE" sz="1400" i="1" dirty="0"/>
              <a:t>Institute </a:t>
            </a:r>
            <a:r>
              <a:rPr lang="de-DE" altLang="de-DE" sz="1400" i="1" dirty="0" err="1"/>
              <a:t>of</a:t>
            </a:r>
            <a:r>
              <a:rPr lang="de-DE" altLang="de-DE" sz="1400" i="1" dirty="0"/>
              <a:t> </a:t>
            </a:r>
            <a:r>
              <a:rPr lang="de-DE" altLang="de-DE" sz="1400" i="1" dirty="0" err="1"/>
              <a:t>Geodesy</a:t>
            </a:r>
            <a:r>
              <a:rPr lang="de-DE" altLang="de-DE" sz="1400" i="1" dirty="0"/>
              <a:t/>
            </a:r>
            <a:br>
              <a:rPr lang="de-DE" altLang="de-DE" sz="1400" i="1" dirty="0"/>
            </a:br>
            <a:r>
              <a:rPr lang="de-DE" altLang="de-DE" sz="1400" i="1" dirty="0"/>
              <a:t>Working Group Remote </a:t>
            </a:r>
            <a:r>
              <a:rPr lang="de-DE" altLang="de-DE" sz="1400" i="1" dirty="0" err="1"/>
              <a:t>Sensing</a:t>
            </a:r>
            <a:r>
              <a:rPr lang="de-DE" altLang="de-DE" sz="1400" i="1" dirty="0"/>
              <a:t> </a:t>
            </a:r>
            <a:r>
              <a:rPr lang="de-DE" altLang="de-DE" sz="1400" i="1" dirty="0" err="1"/>
              <a:t>and</a:t>
            </a:r>
            <a:r>
              <a:rPr lang="de-DE" altLang="de-DE" sz="1400" i="1" dirty="0"/>
              <a:t> </a:t>
            </a:r>
            <a:r>
              <a:rPr lang="de-DE" altLang="de-DE" sz="1400" i="1" dirty="0" err="1"/>
              <a:t>Photogrammetry</a:t>
            </a:r>
            <a:r>
              <a:rPr lang="de-DE" altLang="de-DE" sz="1400" i="1" dirty="0"/>
              <a:t/>
            </a:r>
            <a:br>
              <a:rPr lang="de-DE" altLang="de-DE" sz="1400" i="1" dirty="0"/>
            </a:br>
            <a:r>
              <a:rPr lang="de-DE" altLang="de-DE" sz="1400" i="1" dirty="0"/>
              <a:t>Graz University </a:t>
            </a:r>
            <a:r>
              <a:rPr lang="de-DE" altLang="de-DE" sz="1400" i="1" dirty="0" err="1"/>
              <a:t>of</a:t>
            </a:r>
            <a:r>
              <a:rPr lang="de-DE" altLang="de-DE" sz="1400" i="1" dirty="0"/>
              <a:t> Technology, Austria</a:t>
            </a:r>
            <a:r>
              <a:rPr lang="de-DE" altLang="de-DE" sz="2000" dirty="0"/>
              <a:t/>
            </a:r>
            <a:br>
              <a:rPr lang="de-DE" altLang="de-DE" sz="2000" dirty="0"/>
            </a:br>
            <a:r>
              <a:rPr lang="de-DE" altLang="de-DE" sz="2000" dirty="0"/>
              <a:t/>
            </a:r>
            <a:br>
              <a:rPr lang="de-DE" altLang="de-DE" sz="2000" dirty="0"/>
            </a:br>
            <a:r>
              <a:rPr lang="de-DE" altLang="de-DE" dirty="0"/>
              <a:t>A. Kellerer-</a:t>
            </a:r>
            <a:r>
              <a:rPr lang="de-DE" altLang="de-DE" dirty="0" err="1"/>
              <a:t>Pirklbauer</a:t>
            </a:r>
            <a:r>
              <a:rPr lang="de-DE" altLang="de-DE" dirty="0"/>
              <a:t/>
            </a:r>
            <a:br>
              <a:rPr lang="de-DE" altLang="de-DE" dirty="0"/>
            </a:br>
            <a:r>
              <a:rPr lang="de-DE" altLang="de-DE" sz="1400" i="1" dirty="0"/>
              <a:t>Department </a:t>
            </a:r>
            <a:r>
              <a:rPr lang="de-DE" altLang="de-DE" sz="1400" i="1" dirty="0" err="1"/>
              <a:t>of</a:t>
            </a:r>
            <a:r>
              <a:rPr lang="de-DE" altLang="de-DE" sz="1400" i="1" dirty="0"/>
              <a:t> </a:t>
            </a:r>
            <a:r>
              <a:rPr lang="de-DE" altLang="de-DE" sz="1400" i="1" dirty="0" err="1"/>
              <a:t>Geography</a:t>
            </a:r>
            <a:r>
              <a:rPr lang="de-DE" altLang="de-DE" sz="1400" i="1" dirty="0"/>
              <a:t> </a:t>
            </a:r>
            <a:r>
              <a:rPr lang="de-DE" altLang="de-DE" sz="1400" i="1" dirty="0" err="1"/>
              <a:t>and</a:t>
            </a:r>
            <a:r>
              <a:rPr lang="de-DE" altLang="de-DE" sz="1400" i="1" dirty="0"/>
              <a:t> Regional Science</a:t>
            </a:r>
            <a:br>
              <a:rPr lang="de-DE" altLang="de-DE" sz="1400" i="1" dirty="0"/>
            </a:br>
            <a:r>
              <a:rPr lang="de-DE" altLang="de-DE" sz="1400" i="1" dirty="0" smtClean="0"/>
              <a:t>University </a:t>
            </a:r>
            <a:r>
              <a:rPr lang="de-DE" altLang="de-DE" sz="1400" i="1" dirty="0" err="1"/>
              <a:t>of</a:t>
            </a:r>
            <a:r>
              <a:rPr lang="de-DE" altLang="de-DE" sz="1400" i="1" dirty="0"/>
              <a:t> </a:t>
            </a:r>
            <a:r>
              <a:rPr lang="de-DE" altLang="de-DE" sz="1400" i="1" dirty="0" smtClean="0"/>
              <a:t>Graz, </a:t>
            </a:r>
            <a:r>
              <a:rPr lang="de-DE" altLang="de-DE" sz="1400" i="1" dirty="0"/>
              <a:t>Austria</a:t>
            </a:r>
            <a:r>
              <a:rPr lang="de-DE" altLang="de-DE" sz="1400" dirty="0"/>
              <a:t> </a:t>
            </a:r>
            <a:r>
              <a:rPr lang="de-DE" altLang="de-DE" dirty="0"/>
              <a:t/>
            </a:r>
            <a:br>
              <a:rPr lang="de-DE" altLang="de-DE" dirty="0"/>
            </a:br>
            <a:r>
              <a:rPr lang="de-DE" altLang="de-DE" dirty="0"/>
              <a:t/>
            </a:r>
            <a:br>
              <a:rPr lang="de-DE" altLang="de-DE" dirty="0"/>
            </a:br>
            <a:r>
              <a:rPr lang="de-DE" altLang="de-DE" dirty="0"/>
              <a:t/>
            </a:r>
            <a:br>
              <a:rPr lang="de-DE" altLang="de-DE" dirty="0"/>
            </a:br>
            <a:r>
              <a:rPr lang="de-DE" altLang="de-DE" dirty="0"/>
              <a:t/>
            </a:r>
            <a:br>
              <a:rPr lang="de-DE" altLang="de-DE" dirty="0"/>
            </a:br>
            <a:r>
              <a:rPr lang="de-DE" altLang="de-DE" dirty="0" err="1"/>
              <a:t>E-mail</a:t>
            </a:r>
            <a:r>
              <a:rPr lang="de-DE" altLang="de-DE" dirty="0"/>
              <a:t>: viktor.kaufmann@tugraz.at </a:t>
            </a:r>
            <a:br>
              <a:rPr lang="de-DE" altLang="de-DE" dirty="0"/>
            </a:br>
            <a:r>
              <a:rPr lang="de-DE" altLang="de-DE" dirty="0"/>
              <a:t>http://www.geoimaging.tugraz.at/viktor.kaufmann/</a:t>
            </a:r>
          </a:p>
        </p:txBody>
      </p:sp>
      <p:pic>
        <p:nvPicPr>
          <p:cNvPr id="2052" name="Picture 5" descr="geoimagi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03325" y="139700"/>
            <a:ext cx="2647950" cy="6651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Rectangle 3"/>
          <p:cNvSpPr>
            <a:spLocks noChangeArrowheads="1"/>
          </p:cNvSpPr>
          <p:nvPr/>
        </p:nvSpPr>
        <p:spPr bwMode="auto">
          <a:xfrm>
            <a:off x="1624013" y="1581150"/>
            <a:ext cx="184150" cy="5937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algn="just" eaLnBrk="1" hangingPunct="1">
              <a:spcBef>
                <a:spcPct val="0"/>
              </a:spcBef>
            </a:pPr>
            <a:r>
              <a:rPr lang="en-US" altLang="de-DE" sz="900">
                <a:ea typeface="Times New Roman" pitchFamily="18" charset="0"/>
                <a:cs typeface="Arial" charset="0"/>
              </a:rPr>
              <a:t/>
            </a:r>
            <a:br>
              <a:rPr lang="en-US" altLang="de-DE" sz="900">
                <a:ea typeface="Times New Roman" pitchFamily="18" charset="0"/>
                <a:cs typeface="Arial" charset="0"/>
              </a:rPr>
            </a:br>
            <a:endParaRPr lang="en-US" altLang="de-DE" sz="2400">
              <a:latin typeface="Times New Roman" pitchFamily="18" charset="0"/>
              <a:ea typeface="Times New Roman" pitchFamily="18" charset="0"/>
              <a:cs typeface="Arial" charset="0"/>
            </a:endParaRPr>
          </a:p>
        </p:txBody>
      </p:sp>
      <p:sp>
        <p:nvSpPr>
          <p:cNvPr id="3075" name="Text Box 16"/>
          <p:cNvSpPr txBox="1">
            <a:spLocks noChangeArrowheads="1"/>
          </p:cNvSpPr>
          <p:nvPr/>
        </p:nvSpPr>
        <p:spPr bwMode="auto">
          <a:xfrm>
            <a:off x="971550" y="1304925"/>
            <a:ext cx="1790700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 marL="457200" indent="-457200"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914400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371600" indent="-4572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1909763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546350" indent="-4572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30035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34607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39179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43751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de-DE" sz="2000">
                <a:solidFill>
                  <a:srgbClr val="FF0000"/>
                </a:solidFill>
              </a:rPr>
              <a:t>1. Introduction</a:t>
            </a:r>
          </a:p>
        </p:txBody>
      </p:sp>
      <p:sp>
        <p:nvSpPr>
          <p:cNvPr id="376849" name="Text Box 17"/>
          <p:cNvSpPr txBox="1">
            <a:spLocks noChangeArrowheads="1"/>
          </p:cNvSpPr>
          <p:nvPr/>
        </p:nvSpPr>
        <p:spPr bwMode="auto">
          <a:xfrm>
            <a:off x="971550" y="1808163"/>
            <a:ext cx="7715250" cy="16160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marL="457200" indent="-457200"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1265238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901825" indent="-4572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2538413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3175000" indent="-4572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363220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408940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454660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500380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50000"/>
              </a:spcBef>
              <a:buFont typeface="Wingdings 2" pitchFamily="18" charset="2"/>
              <a:buChar char="¡"/>
            </a:pPr>
            <a:r>
              <a:rPr lang="en-US" altLang="de-DE" sz="2000" dirty="0">
                <a:sym typeface="Wingdings 2" pitchFamily="18" charset="2"/>
              </a:rPr>
              <a:t>Kinematics of rock glaciers</a:t>
            </a:r>
          </a:p>
          <a:p>
            <a:pPr eaLnBrk="1" hangingPunct="1">
              <a:spcBef>
                <a:spcPct val="50000"/>
              </a:spcBef>
              <a:buFont typeface="Wingdings 2" pitchFamily="18" charset="2"/>
              <a:buChar char="¡"/>
            </a:pPr>
            <a:r>
              <a:rPr lang="en-US" altLang="de-DE" sz="2000" dirty="0">
                <a:sym typeface="Wingdings 2" pitchFamily="18" charset="2"/>
              </a:rPr>
              <a:t>Application of </a:t>
            </a:r>
            <a:r>
              <a:rPr lang="en-US" altLang="de-DE" sz="2000" dirty="0" err="1">
                <a:sym typeface="Wingdings 2" pitchFamily="18" charset="2"/>
              </a:rPr>
              <a:t>geobrowsers</a:t>
            </a:r>
            <a:r>
              <a:rPr lang="en-US" altLang="de-DE" sz="2000" dirty="0">
                <a:sym typeface="Wingdings 2" pitchFamily="18" charset="2"/>
              </a:rPr>
              <a:t> (Google Maps, Microsoft Bing)</a:t>
            </a:r>
            <a:br>
              <a:rPr lang="en-US" altLang="de-DE" sz="2000" dirty="0">
                <a:sym typeface="Wingdings 2" pitchFamily="18" charset="2"/>
              </a:rPr>
            </a:br>
            <a:r>
              <a:rPr lang="en-US" altLang="de-DE" sz="2000" dirty="0">
                <a:sym typeface="Wingdings 2" pitchFamily="18" charset="2"/>
              </a:rPr>
              <a:t>for detection and quantification of fast moving rock glaciers</a:t>
            </a:r>
          </a:p>
          <a:p>
            <a:pPr eaLnBrk="1" hangingPunct="1">
              <a:spcBef>
                <a:spcPct val="50000"/>
              </a:spcBef>
              <a:buFont typeface="Wingdings 2" pitchFamily="18" charset="2"/>
              <a:buChar char="¡"/>
            </a:pPr>
            <a:r>
              <a:rPr lang="en-US" altLang="de-DE" sz="2000" dirty="0">
                <a:sym typeface="Wingdings 2" pitchFamily="18" charset="2"/>
              </a:rPr>
              <a:t>Study area: </a:t>
            </a:r>
            <a:r>
              <a:rPr lang="en-US" altLang="de-DE" sz="2000" dirty="0" err="1">
                <a:sym typeface="Wingdings 2" pitchFamily="18" charset="2"/>
              </a:rPr>
              <a:t>Schober</a:t>
            </a:r>
            <a:r>
              <a:rPr lang="en-US" altLang="de-DE" sz="2000" dirty="0">
                <a:sym typeface="Wingdings 2" pitchFamily="18" charset="2"/>
              </a:rPr>
              <a:t> Mountains (</a:t>
            </a:r>
            <a:r>
              <a:rPr lang="en-US" altLang="de-DE" sz="2000" dirty="0" err="1">
                <a:sym typeface="Wingdings 2" pitchFamily="18" charset="2"/>
              </a:rPr>
              <a:t>Hohe</a:t>
            </a:r>
            <a:r>
              <a:rPr lang="en-US" altLang="de-DE" sz="2000" dirty="0">
                <a:sym typeface="Wingdings 2" pitchFamily="18" charset="2"/>
              </a:rPr>
              <a:t> Tauern Range, Austria)</a:t>
            </a:r>
          </a:p>
        </p:txBody>
      </p:sp>
      <p:sp>
        <p:nvSpPr>
          <p:cNvPr id="3077" name="Rectangle 19"/>
          <p:cNvSpPr>
            <a:spLocks noGrp="1" noChangeArrowheads="1"/>
          </p:cNvSpPr>
          <p:nvPr>
            <p:ph type="title"/>
          </p:nvPr>
        </p:nvSpPr>
        <p:spPr>
          <a:xfrm>
            <a:off x="1144588" y="227013"/>
            <a:ext cx="6484937" cy="646112"/>
          </a:xfrm>
          <a:noFill/>
        </p:spPr>
        <p:txBody>
          <a:bodyPr/>
          <a:lstStyle/>
          <a:p>
            <a:pPr marL="0" indent="0" eaLnBrk="1" hangingPunct="1">
              <a:buFontTx/>
              <a:buNone/>
            </a:pPr>
            <a:r>
              <a:rPr lang="de-DE" altLang="de-DE" b="0" smtClean="0"/>
              <a:t>Regional quantification of rock glacier movement</a:t>
            </a:r>
            <a:br>
              <a:rPr lang="de-DE" altLang="de-DE" b="0" smtClean="0"/>
            </a:br>
            <a:r>
              <a:rPr lang="de-DE" altLang="de-DE" b="0" smtClean="0"/>
              <a:t>in Austria using governmental GIS data</a:t>
            </a:r>
            <a:endParaRPr lang="de-DE" altLang="de-DE" smtClean="0"/>
          </a:p>
        </p:txBody>
      </p:sp>
      <p:grpSp>
        <p:nvGrpSpPr>
          <p:cNvPr id="6" name="Gruppieren 5"/>
          <p:cNvGrpSpPr/>
          <p:nvPr/>
        </p:nvGrpSpPr>
        <p:grpSpPr>
          <a:xfrm>
            <a:off x="538163" y="3659189"/>
            <a:ext cx="7754936" cy="2636838"/>
            <a:chOff x="538163" y="3659189"/>
            <a:chExt cx="7754936" cy="2636838"/>
          </a:xfrm>
        </p:grpSpPr>
        <p:grpSp>
          <p:nvGrpSpPr>
            <p:cNvPr id="376866" name="Group 34"/>
            <p:cNvGrpSpPr>
              <a:grpSpLocks/>
            </p:cNvGrpSpPr>
            <p:nvPr/>
          </p:nvGrpSpPr>
          <p:grpSpPr bwMode="auto">
            <a:xfrm>
              <a:off x="538163" y="3659189"/>
              <a:ext cx="7754936" cy="2636838"/>
              <a:chOff x="339" y="2305"/>
              <a:chExt cx="4885" cy="1661"/>
            </a:xfrm>
          </p:grpSpPr>
          <p:pic>
            <p:nvPicPr>
              <p:cNvPr id="3082" name="Picture 32" descr="austria_big"/>
              <p:cNvPicPr>
                <a:picLocks noChangeAspect="1" noChangeArrowheads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39" y="2305"/>
                <a:ext cx="3221" cy="166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083" name="Picture 33" descr="austria-map"/>
              <p:cNvPicPr>
                <a:picLocks noChangeAspect="1" noChangeArrowheads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865" y="2440"/>
                <a:ext cx="1359" cy="146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sp>
          <p:nvSpPr>
            <p:cNvPr id="376868" name="Text Box 36"/>
            <p:cNvSpPr txBox="1">
              <a:spLocks noChangeArrowheads="1"/>
            </p:cNvSpPr>
            <p:nvPr/>
          </p:nvSpPr>
          <p:spPr bwMode="auto">
            <a:xfrm>
              <a:off x="1729446" y="5235377"/>
              <a:ext cx="2014462" cy="338554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>
              <a:lvl1pPr eaLnBrk="0" hangingPunct="0">
                <a:spcBef>
                  <a:spcPct val="20000"/>
                </a:spcBef>
                <a:defRPr sz="1600">
                  <a:solidFill>
                    <a:schemeClr val="tx1"/>
                  </a:solidFill>
                  <a:latin typeface="Arial" charset="0"/>
                </a:defRPr>
              </a:lvl1pPr>
              <a:lvl2pPr marL="742950" indent="-285750" eaLnBrk="0" hangingPunct="0">
                <a:spcBef>
                  <a:spcPct val="20000"/>
                </a:spcBef>
                <a:buChar char="–"/>
                <a:defRPr sz="1600">
                  <a:solidFill>
                    <a:schemeClr val="tx1"/>
                  </a:solidFill>
                  <a:latin typeface="Arial" charset="0"/>
                </a:defRPr>
              </a:lvl2pPr>
              <a:lvl3pPr marL="1143000" indent="-228600" eaLnBrk="0" hangingPunct="0">
                <a:spcBef>
                  <a:spcPct val="20000"/>
                </a:spcBef>
                <a:buChar char="•"/>
                <a:defRPr sz="1600">
                  <a:solidFill>
                    <a:schemeClr val="tx1"/>
                  </a:solidFill>
                  <a:latin typeface="Arial" charset="0"/>
                </a:defRPr>
              </a:lvl3pPr>
              <a:lvl4pPr marL="1600200" indent="-228600" eaLnBrk="0" hangingPunct="0">
                <a:spcBef>
                  <a:spcPct val="20000"/>
                </a:spcBef>
                <a:buChar char="–"/>
                <a:defRPr sz="1600">
                  <a:solidFill>
                    <a:schemeClr val="tx1"/>
                  </a:solidFill>
                  <a:latin typeface="Arial" charset="0"/>
                </a:defRPr>
              </a:lvl4pPr>
              <a:lvl5pPr marL="2057400" indent="-228600" eaLnBrk="0" hangingPunct="0">
                <a:spcBef>
                  <a:spcPct val="20000"/>
                </a:spcBef>
                <a:buChar char="»"/>
                <a:defRPr sz="1600">
                  <a:solidFill>
                    <a:schemeClr val="tx1"/>
                  </a:solidFill>
                  <a:latin typeface="Arial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Arial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Arial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Arial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Arial" charset="0"/>
                </a:defRPr>
              </a:lvl9pPr>
            </a:lstStyle>
            <a:p>
              <a:pPr eaLnBrk="1" hangingPunct="1">
                <a:spcBef>
                  <a:spcPct val="0"/>
                </a:spcBef>
              </a:pPr>
              <a:r>
                <a:rPr lang="de-DE" altLang="de-DE" dirty="0" smtClean="0">
                  <a:solidFill>
                    <a:srgbClr val="FFFF00"/>
                  </a:solidFill>
                </a:rPr>
                <a:t>Hohe Tauern Range</a:t>
              </a:r>
              <a:endParaRPr lang="de-DE" altLang="de-DE" dirty="0">
                <a:solidFill>
                  <a:srgbClr val="FFFF00"/>
                </a:solidFill>
              </a:endParaRPr>
            </a:p>
          </p:txBody>
        </p:sp>
        <p:sp>
          <p:nvSpPr>
            <p:cNvPr id="376872" name="Text Box 40"/>
            <p:cNvSpPr txBox="1">
              <a:spLocks noChangeArrowheads="1"/>
            </p:cNvSpPr>
            <p:nvPr/>
          </p:nvSpPr>
          <p:spPr bwMode="auto">
            <a:xfrm>
              <a:off x="3133277" y="5569457"/>
              <a:ext cx="1726755" cy="3077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>
              <a:lvl1pPr eaLnBrk="0" hangingPunct="0">
                <a:spcBef>
                  <a:spcPct val="20000"/>
                </a:spcBef>
                <a:defRPr sz="1600">
                  <a:solidFill>
                    <a:schemeClr val="tx1"/>
                  </a:solidFill>
                  <a:latin typeface="Arial" charset="0"/>
                </a:defRPr>
              </a:lvl1pPr>
              <a:lvl2pPr marL="742950" indent="-285750" eaLnBrk="0" hangingPunct="0">
                <a:spcBef>
                  <a:spcPct val="20000"/>
                </a:spcBef>
                <a:buChar char="–"/>
                <a:defRPr sz="1600">
                  <a:solidFill>
                    <a:schemeClr val="tx1"/>
                  </a:solidFill>
                  <a:latin typeface="Arial" charset="0"/>
                </a:defRPr>
              </a:lvl2pPr>
              <a:lvl3pPr marL="1143000" indent="-228600" eaLnBrk="0" hangingPunct="0">
                <a:spcBef>
                  <a:spcPct val="20000"/>
                </a:spcBef>
                <a:buChar char="•"/>
                <a:defRPr sz="1600">
                  <a:solidFill>
                    <a:schemeClr val="tx1"/>
                  </a:solidFill>
                  <a:latin typeface="Arial" charset="0"/>
                </a:defRPr>
              </a:lvl3pPr>
              <a:lvl4pPr marL="1600200" indent="-228600" eaLnBrk="0" hangingPunct="0">
                <a:spcBef>
                  <a:spcPct val="20000"/>
                </a:spcBef>
                <a:buChar char="–"/>
                <a:defRPr sz="1600">
                  <a:solidFill>
                    <a:schemeClr val="tx1"/>
                  </a:solidFill>
                  <a:latin typeface="Arial" charset="0"/>
                </a:defRPr>
              </a:lvl4pPr>
              <a:lvl5pPr marL="2057400" indent="-228600" eaLnBrk="0" hangingPunct="0">
                <a:spcBef>
                  <a:spcPct val="20000"/>
                </a:spcBef>
                <a:buChar char="»"/>
                <a:defRPr sz="1600">
                  <a:solidFill>
                    <a:schemeClr val="tx1"/>
                  </a:solidFill>
                  <a:latin typeface="Arial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Arial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Arial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Arial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Arial" charset="0"/>
                </a:defRPr>
              </a:lvl9pPr>
            </a:lstStyle>
            <a:p>
              <a:pPr algn="ctr" eaLnBrk="1" hangingPunct="1">
                <a:spcBef>
                  <a:spcPct val="0"/>
                </a:spcBef>
              </a:pPr>
              <a:r>
                <a:rPr lang="de-DE" altLang="de-DE" sz="1400" dirty="0" smtClean="0">
                  <a:solidFill>
                    <a:srgbClr val="FFFF00"/>
                  </a:solidFill>
                </a:rPr>
                <a:t>Schober </a:t>
              </a:r>
              <a:r>
                <a:rPr lang="de-DE" altLang="de-DE" sz="1400" dirty="0">
                  <a:solidFill>
                    <a:srgbClr val="FFFF00"/>
                  </a:solidFill>
                </a:rPr>
                <a:t>Mountains</a:t>
              </a:r>
            </a:p>
          </p:txBody>
        </p:sp>
        <p:sp>
          <p:nvSpPr>
            <p:cNvPr id="2" name="Rechteck 1"/>
            <p:cNvSpPr/>
            <p:nvPr/>
          </p:nvSpPr>
          <p:spPr>
            <a:xfrm>
              <a:off x="2610663" y="5589240"/>
              <a:ext cx="252028" cy="252028"/>
            </a:xfrm>
            <a:prstGeom prst="rect">
              <a:avLst/>
            </a:prstGeom>
            <a:noFill/>
            <a:ln>
              <a:solidFill>
                <a:srgbClr val="FFFF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AT">
                <a:ln>
                  <a:solidFill>
                    <a:schemeClr val="tx1"/>
                  </a:solidFill>
                </a:ln>
              </a:endParaRPr>
            </a:p>
          </p:txBody>
        </p:sp>
        <p:cxnSp>
          <p:nvCxnSpPr>
            <p:cNvPr id="4" name="Gerade Verbindung mit Pfeil 3"/>
            <p:cNvCxnSpPr>
              <a:stCxn id="376872" idx="1"/>
            </p:cNvCxnSpPr>
            <p:nvPr/>
          </p:nvCxnSpPr>
          <p:spPr>
            <a:xfrm flipH="1" flipV="1">
              <a:off x="2915816" y="5715254"/>
              <a:ext cx="217461" cy="8092"/>
            </a:xfrm>
            <a:prstGeom prst="straightConnector1">
              <a:avLst/>
            </a:prstGeom>
            <a:ln>
              <a:solidFill>
                <a:srgbClr val="FFFF00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684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684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684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3"/>
          <p:cNvSpPr>
            <a:spLocks noChangeArrowheads="1"/>
          </p:cNvSpPr>
          <p:nvPr/>
        </p:nvSpPr>
        <p:spPr bwMode="auto">
          <a:xfrm>
            <a:off x="1624013" y="1581150"/>
            <a:ext cx="184150" cy="5937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algn="just" eaLnBrk="1" hangingPunct="1">
              <a:spcBef>
                <a:spcPct val="0"/>
              </a:spcBef>
            </a:pPr>
            <a:r>
              <a:rPr lang="en-US" altLang="de-DE" sz="900">
                <a:ea typeface="Times New Roman" pitchFamily="18" charset="0"/>
                <a:cs typeface="Arial" charset="0"/>
              </a:rPr>
              <a:t/>
            </a:r>
            <a:br>
              <a:rPr lang="en-US" altLang="de-DE" sz="900">
                <a:ea typeface="Times New Roman" pitchFamily="18" charset="0"/>
                <a:cs typeface="Arial" charset="0"/>
              </a:rPr>
            </a:br>
            <a:endParaRPr lang="en-US" altLang="de-DE" sz="2400">
              <a:latin typeface="Times New Roman" pitchFamily="18" charset="0"/>
              <a:ea typeface="Times New Roman" pitchFamily="18" charset="0"/>
              <a:cs typeface="Arial" charset="0"/>
            </a:endParaRPr>
          </a:p>
        </p:txBody>
      </p:sp>
      <p:sp>
        <p:nvSpPr>
          <p:cNvPr id="4099" name="Rectangle 19"/>
          <p:cNvSpPr>
            <a:spLocks noGrp="1" noChangeArrowheads="1"/>
          </p:cNvSpPr>
          <p:nvPr>
            <p:ph type="title"/>
          </p:nvPr>
        </p:nvSpPr>
        <p:spPr>
          <a:xfrm>
            <a:off x="1144588" y="227013"/>
            <a:ext cx="6484937" cy="646112"/>
          </a:xfrm>
          <a:noFill/>
        </p:spPr>
        <p:txBody>
          <a:bodyPr/>
          <a:lstStyle/>
          <a:p>
            <a:pPr marL="0" indent="0" eaLnBrk="1" hangingPunct="1">
              <a:buFontTx/>
              <a:buNone/>
            </a:pPr>
            <a:r>
              <a:rPr lang="de-DE" altLang="de-DE" b="0" smtClean="0"/>
              <a:t>Regional quantification of rock glacier movement</a:t>
            </a:r>
            <a:br>
              <a:rPr lang="de-DE" altLang="de-DE" b="0" smtClean="0"/>
            </a:br>
            <a:r>
              <a:rPr lang="de-DE" altLang="de-DE" b="0" smtClean="0"/>
              <a:t>in Austria using governmental GIS data</a:t>
            </a:r>
            <a:endParaRPr lang="de-DE" altLang="de-DE" smtClean="0"/>
          </a:p>
        </p:txBody>
      </p:sp>
      <p:sp>
        <p:nvSpPr>
          <p:cNvPr id="5" name="Text Box 23"/>
          <p:cNvSpPr txBox="1">
            <a:spLocks noChangeArrowheads="1"/>
          </p:cNvSpPr>
          <p:nvPr/>
        </p:nvSpPr>
        <p:spPr bwMode="auto">
          <a:xfrm>
            <a:off x="6353030" y="6109555"/>
            <a:ext cx="1863011" cy="30777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1084263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720850" indent="-4572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2357438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994025" indent="-4572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34512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39084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43656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48228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de-DE" sz="1400" dirty="0" smtClean="0"/>
              <a:t>Study area: 125 km</a:t>
            </a:r>
            <a:r>
              <a:rPr lang="en-US" altLang="de-DE" sz="1400" baseline="30000" dirty="0" smtClean="0"/>
              <a:t>2</a:t>
            </a:r>
            <a:endParaRPr lang="en-US" altLang="de-DE" sz="1400" dirty="0" smtClean="0">
              <a:solidFill>
                <a:srgbClr val="0101FF"/>
              </a:solidFill>
            </a:endParaRPr>
          </a:p>
        </p:txBody>
      </p:sp>
      <p:pic>
        <p:nvPicPr>
          <p:cNvPr id="3" name="Grafik 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9612" y="1268760"/>
            <a:ext cx="5256000" cy="5045338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3"/>
          <p:cNvSpPr>
            <a:spLocks noChangeArrowheads="1"/>
          </p:cNvSpPr>
          <p:nvPr/>
        </p:nvSpPr>
        <p:spPr bwMode="auto">
          <a:xfrm>
            <a:off x="1624013" y="1581150"/>
            <a:ext cx="184150" cy="5937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algn="just" eaLnBrk="1" hangingPunct="1">
              <a:spcBef>
                <a:spcPct val="0"/>
              </a:spcBef>
            </a:pPr>
            <a:r>
              <a:rPr lang="en-US" altLang="de-DE" sz="900">
                <a:ea typeface="Times New Roman" pitchFamily="18" charset="0"/>
                <a:cs typeface="Arial" charset="0"/>
              </a:rPr>
              <a:t/>
            </a:r>
            <a:br>
              <a:rPr lang="en-US" altLang="de-DE" sz="900">
                <a:ea typeface="Times New Roman" pitchFamily="18" charset="0"/>
                <a:cs typeface="Arial" charset="0"/>
              </a:rPr>
            </a:br>
            <a:endParaRPr lang="en-US" altLang="de-DE" sz="2400">
              <a:latin typeface="Times New Roman" pitchFamily="18" charset="0"/>
              <a:ea typeface="Times New Roman" pitchFamily="18" charset="0"/>
              <a:cs typeface="Arial" charset="0"/>
            </a:endParaRPr>
          </a:p>
        </p:txBody>
      </p:sp>
      <p:sp>
        <p:nvSpPr>
          <p:cNvPr id="4099" name="Rectangle 19"/>
          <p:cNvSpPr>
            <a:spLocks noGrp="1" noChangeArrowheads="1"/>
          </p:cNvSpPr>
          <p:nvPr>
            <p:ph type="title"/>
          </p:nvPr>
        </p:nvSpPr>
        <p:spPr>
          <a:xfrm>
            <a:off x="1144588" y="227013"/>
            <a:ext cx="6484937" cy="646112"/>
          </a:xfrm>
          <a:noFill/>
        </p:spPr>
        <p:txBody>
          <a:bodyPr/>
          <a:lstStyle/>
          <a:p>
            <a:pPr marL="0" indent="0" eaLnBrk="1" hangingPunct="1">
              <a:buFontTx/>
              <a:buNone/>
            </a:pPr>
            <a:r>
              <a:rPr lang="de-DE" altLang="de-DE" b="0" smtClean="0"/>
              <a:t>Regional quantification of rock glacier movement</a:t>
            </a:r>
            <a:br>
              <a:rPr lang="de-DE" altLang="de-DE" b="0" smtClean="0"/>
            </a:br>
            <a:r>
              <a:rPr lang="de-DE" altLang="de-DE" b="0" smtClean="0"/>
              <a:t>in Austria using governmental GIS data</a:t>
            </a:r>
            <a:endParaRPr lang="de-DE" altLang="de-DE" smtClean="0"/>
          </a:p>
        </p:txBody>
      </p:sp>
      <p:pic>
        <p:nvPicPr>
          <p:cNvPr id="4" name="Grafik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9612" y="1268413"/>
            <a:ext cx="5561625" cy="5256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251200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3"/>
          <p:cNvSpPr>
            <a:spLocks noChangeArrowheads="1"/>
          </p:cNvSpPr>
          <p:nvPr/>
        </p:nvSpPr>
        <p:spPr bwMode="auto">
          <a:xfrm>
            <a:off x="1624013" y="1581150"/>
            <a:ext cx="184150" cy="5937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algn="just" eaLnBrk="1" hangingPunct="1">
              <a:spcBef>
                <a:spcPct val="0"/>
              </a:spcBef>
            </a:pPr>
            <a:r>
              <a:rPr lang="en-US" altLang="de-DE" sz="900">
                <a:ea typeface="Times New Roman" pitchFamily="18" charset="0"/>
                <a:cs typeface="Arial" charset="0"/>
              </a:rPr>
              <a:t/>
            </a:r>
            <a:br>
              <a:rPr lang="en-US" altLang="de-DE" sz="900">
                <a:ea typeface="Times New Roman" pitchFamily="18" charset="0"/>
                <a:cs typeface="Arial" charset="0"/>
              </a:rPr>
            </a:br>
            <a:endParaRPr lang="en-US" altLang="de-DE" sz="2400">
              <a:latin typeface="Times New Roman" pitchFamily="18" charset="0"/>
              <a:ea typeface="Times New Roman" pitchFamily="18" charset="0"/>
              <a:cs typeface="Arial" charset="0"/>
            </a:endParaRPr>
          </a:p>
        </p:txBody>
      </p:sp>
      <p:sp>
        <p:nvSpPr>
          <p:cNvPr id="4099" name="Rectangle 19"/>
          <p:cNvSpPr>
            <a:spLocks noGrp="1" noChangeArrowheads="1"/>
          </p:cNvSpPr>
          <p:nvPr>
            <p:ph type="title"/>
          </p:nvPr>
        </p:nvSpPr>
        <p:spPr>
          <a:xfrm>
            <a:off x="1144588" y="227013"/>
            <a:ext cx="6484937" cy="646112"/>
          </a:xfrm>
          <a:noFill/>
        </p:spPr>
        <p:txBody>
          <a:bodyPr/>
          <a:lstStyle/>
          <a:p>
            <a:pPr marL="0" indent="0" eaLnBrk="1" hangingPunct="1">
              <a:buFontTx/>
              <a:buNone/>
            </a:pPr>
            <a:r>
              <a:rPr lang="de-DE" altLang="de-DE" b="0" smtClean="0"/>
              <a:t>Regional quantification of rock glacier movement</a:t>
            </a:r>
            <a:br>
              <a:rPr lang="de-DE" altLang="de-DE" b="0" smtClean="0"/>
            </a:br>
            <a:r>
              <a:rPr lang="de-DE" altLang="de-DE" b="0" smtClean="0"/>
              <a:t>in Austria using governmental GIS data</a:t>
            </a:r>
            <a:endParaRPr lang="de-DE" altLang="de-DE" smtClean="0"/>
          </a:p>
        </p:txBody>
      </p:sp>
      <p:pic>
        <p:nvPicPr>
          <p:cNvPr id="4" name="Grafik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9612" y="1268413"/>
            <a:ext cx="5561625" cy="5256000"/>
          </a:xfrm>
          <a:prstGeom prst="rect">
            <a:avLst/>
          </a:prstGeom>
        </p:spPr>
      </p:pic>
      <p:pic>
        <p:nvPicPr>
          <p:cNvPr id="2" name="Grafik 1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9612" y="1268413"/>
            <a:ext cx="7229359" cy="5256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617221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ext Box 3"/>
          <p:cNvSpPr txBox="1">
            <a:spLocks noChangeArrowheads="1"/>
          </p:cNvSpPr>
          <p:nvPr/>
        </p:nvSpPr>
        <p:spPr bwMode="auto">
          <a:xfrm>
            <a:off x="971550" y="1304925"/>
            <a:ext cx="4257897" cy="40011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 marL="457200" indent="-457200"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914400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371600" indent="-4572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1909763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546350" indent="-4572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30035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34607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39179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43751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de-DE" sz="2000" dirty="0">
                <a:solidFill>
                  <a:srgbClr val="FF0000"/>
                </a:solidFill>
              </a:rPr>
              <a:t>2. </a:t>
            </a:r>
            <a:r>
              <a:rPr lang="en-US" altLang="de-DE" sz="2000" dirty="0" smtClean="0">
                <a:solidFill>
                  <a:srgbClr val="FF0000"/>
                </a:solidFill>
              </a:rPr>
              <a:t>Multi-temporal digital </a:t>
            </a:r>
            <a:r>
              <a:rPr lang="en-US" altLang="de-DE" sz="2000" dirty="0" err="1" smtClean="0">
                <a:solidFill>
                  <a:srgbClr val="FF0000"/>
                </a:solidFill>
              </a:rPr>
              <a:t>orthophotos</a:t>
            </a:r>
            <a:endParaRPr lang="en-US" altLang="de-DE" sz="2000" dirty="0">
              <a:solidFill>
                <a:srgbClr val="FF0000"/>
              </a:solidFill>
            </a:endParaRPr>
          </a:p>
        </p:txBody>
      </p:sp>
      <p:sp>
        <p:nvSpPr>
          <p:cNvPr id="5124" name="Rectangle 19"/>
          <p:cNvSpPr>
            <a:spLocks noGrp="1" noChangeArrowheads="1"/>
          </p:cNvSpPr>
          <p:nvPr>
            <p:ph type="title"/>
          </p:nvPr>
        </p:nvSpPr>
        <p:spPr>
          <a:xfrm>
            <a:off x="1144588" y="227013"/>
            <a:ext cx="6484937" cy="646112"/>
          </a:xfrm>
          <a:noFill/>
        </p:spPr>
        <p:txBody>
          <a:bodyPr/>
          <a:lstStyle/>
          <a:p>
            <a:pPr marL="0" indent="0" eaLnBrk="1" hangingPunct="1">
              <a:buFontTx/>
              <a:buNone/>
            </a:pPr>
            <a:r>
              <a:rPr lang="de-DE" altLang="de-DE" b="0" smtClean="0"/>
              <a:t>Regional quantification of rock glacier movement</a:t>
            </a:r>
            <a:br>
              <a:rPr lang="de-DE" altLang="de-DE" b="0" smtClean="0"/>
            </a:br>
            <a:r>
              <a:rPr lang="de-DE" altLang="de-DE" b="0" smtClean="0"/>
              <a:t>in Austria using governmental GIS data</a:t>
            </a:r>
            <a:endParaRPr lang="de-DE" altLang="de-DE" smtClean="0"/>
          </a:p>
        </p:txBody>
      </p:sp>
      <p:pic>
        <p:nvPicPr>
          <p:cNvPr id="2" name="Grafik 1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59732" y="3810116"/>
            <a:ext cx="7356684" cy="1933172"/>
          </a:xfrm>
          <a:prstGeom prst="rect">
            <a:avLst/>
          </a:prstGeom>
        </p:spPr>
      </p:pic>
      <p:graphicFrame>
        <p:nvGraphicFramePr>
          <p:cNvPr id="3" name="Tabelle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443553775"/>
              </p:ext>
            </p:extLst>
          </p:nvPr>
        </p:nvGraphicFramePr>
        <p:xfrm>
          <a:off x="959731" y="1844824"/>
          <a:ext cx="7356684" cy="1752600"/>
        </p:xfrm>
        <a:graphic>
          <a:graphicData uri="http://schemas.openxmlformats.org/drawingml/2006/table">
            <a:tbl>
              <a:tblPr/>
              <a:tblGrid>
                <a:gridCol w="1839171"/>
                <a:gridCol w="1839171"/>
                <a:gridCol w="1839171"/>
                <a:gridCol w="1839171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de-AT" dirty="0" smtClean="0"/>
                        <a:t>Date</a:t>
                      </a:r>
                      <a:endParaRPr lang="de-AT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AT" dirty="0" smtClean="0"/>
                        <a:t>Original</a:t>
                      </a:r>
                      <a:endParaRPr lang="de-AT" baseline="0" dirty="0" smtClean="0"/>
                    </a:p>
                    <a:p>
                      <a:pPr algn="ctr"/>
                      <a:r>
                        <a:rPr lang="de-AT" baseline="0" dirty="0" smtClean="0"/>
                        <a:t>GSD (cm)</a:t>
                      </a:r>
                      <a:endParaRPr lang="de-AT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AT" dirty="0" err="1" smtClean="0"/>
                        <a:t>Spectral</a:t>
                      </a:r>
                      <a:r>
                        <a:rPr lang="de-AT" dirty="0" smtClean="0"/>
                        <a:t> </a:t>
                      </a:r>
                      <a:r>
                        <a:rPr lang="de-AT" dirty="0" err="1" smtClean="0"/>
                        <a:t>bands</a:t>
                      </a:r>
                      <a:endParaRPr lang="de-AT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AT" dirty="0" smtClean="0"/>
                        <a:t>Type </a:t>
                      </a:r>
                      <a:r>
                        <a:rPr lang="de-AT" dirty="0" err="1" smtClean="0"/>
                        <a:t>of</a:t>
                      </a:r>
                      <a:r>
                        <a:rPr lang="de-AT" dirty="0" smtClean="0"/>
                        <a:t> </a:t>
                      </a:r>
                      <a:r>
                        <a:rPr lang="de-AT" dirty="0" err="1" smtClean="0"/>
                        <a:t>camera</a:t>
                      </a:r>
                      <a:endParaRPr lang="de-AT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de-AT" dirty="0" smtClean="0"/>
                        <a:t>Sept.</a:t>
                      </a:r>
                      <a:r>
                        <a:rPr lang="de-AT" baseline="0" dirty="0" smtClean="0"/>
                        <a:t> 18, 2002</a:t>
                      </a:r>
                      <a:endParaRPr lang="de-AT" dirty="0"/>
                    </a:p>
                  </a:txBody>
                  <a:tcPr anchor="ctr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AT" dirty="0" smtClean="0"/>
                        <a:t>25</a:t>
                      </a:r>
                      <a:endParaRPr lang="de-AT" dirty="0"/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AT" smtClean="0"/>
                        <a:t>RGB</a:t>
                      </a:r>
                      <a:endParaRPr lang="de-AT" dirty="0"/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AT" dirty="0" smtClean="0"/>
                        <a:t>Analog</a:t>
                      </a:r>
                      <a:endParaRPr lang="de-AT" dirty="0"/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de-AT" dirty="0" smtClean="0"/>
                        <a:t>Sept. 7,</a:t>
                      </a:r>
                      <a:r>
                        <a:rPr lang="de-AT" baseline="0" dirty="0" smtClean="0"/>
                        <a:t> 2009</a:t>
                      </a:r>
                      <a:endParaRPr lang="de-AT" dirty="0"/>
                    </a:p>
                  </a:txBody>
                  <a:tcPr anchor="ctr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AT" dirty="0" smtClean="0"/>
                        <a:t>25</a:t>
                      </a:r>
                      <a:endParaRPr lang="de-AT" dirty="0"/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AT" smtClean="0"/>
                        <a:t>RGB</a:t>
                      </a:r>
                      <a:endParaRPr lang="de-AT" dirty="0"/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AT" dirty="0" smtClean="0"/>
                        <a:t>Analog</a:t>
                      </a:r>
                      <a:endParaRPr lang="de-AT" dirty="0"/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de-AT" dirty="0" smtClean="0"/>
                        <a:t>Aug. 25, 2012</a:t>
                      </a:r>
                      <a:endParaRPr lang="de-AT" dirty="0"/>
                    </a:p>
                  </a:txBody>
                  <a:tcPr anchor="ctr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AT" dirty="0" smtClean="0"/>
                        <a:t>20</a:t>
                      </a:r>
                      <a:endParaRPr lang="de-AT" dirty="0"/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AT" dirty="0" smtClean="0"/>
                        <a:t>RGB NIR</a:t>
                      </a:r>
                      <a:endParaRPr lang="de-AT" dirty="0"/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AT" dirty="0" smtClean="0"/>
                        <a:t>Digital</a:t>
                      </a:r>
                      <a:endParaRPr lang="de-AT" dirty="0"/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sp>
        <p:nvSpPr>
          <p:cNvPr id="8" name="Text Box 23"/>
          <p:cNvSpPr txBox="1">
            <a:spLocks noChangeArrowheads="1"/>
          </p:cNvSpPr>
          <p:nvPr/>
        </p:nvSpPr>
        <p:spPr bwMode="auto">
          <a:xfrm>
            <a:off x="871671" y="5822949"/>
            <a:ext cx="8187370" cy="52322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1084263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720850" indent="-4572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2357438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994025" indent="-4572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34512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39084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43656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48228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de-DE" sz="1400" dirty="0" smtClean="0"/>
              <a:t>GIS data providers: Regional government of </a:t>
            </a:r>
            <a:r>
              <a:rPr lang="en-US" altLang="de-DE" sz="1400" dirty="0"/>
              <a:t>Tyrol (TIRIS – </a:t>
            </a:r>
            <a:r>
              <a:rPr lang="en-US" altLang="de-DE" sz="1400" dirty="0">
                <a:solidFill>
                  <a:srgbClr val="0101FF"/>
                </a:solidFill>
              </a:rPr>
              <a:t>https://www.tirol.gv.at/statistik-budget/tiris</a:t>
            </a:r>
            <a:r>
              <a:rPr lang="en-US" altLang="de-DE" sz="1400" dirty="0" smtClean="0">
                <a:solidFill>
                  <a:srgbClr val="0101FF"/>
                </a:solidFill>
              </a:rPr>
              <a:t>/</a:t>
            </a:r>
            <a:r>
              <a:rPr lang="en-US" altLang="de-DE" sz="1400" dirty="0" smtClean="0"/>
              <a:t>)</a:t>
            </a:r>
            <a:r>
              <a:rPr lang="en-US" altLang="de-DE" sz="1400" dirty="0" smtClean="0">
                <a:solidFill>
                  <a:srgbClr val="0101FF"/>
                </a:solidFill>
              </a:rPr>
              <a:t/>
            </a:r>
            <a:br>
              <a:rPr lang="en-US" altLang="de-DE" sz="1400" dirty="0" smtClean="0">
                <a:solidFill>
                  <a:srgbClr val="0101FF"/>
                </a:solidFill>
              </a:rPr>
            </a:br>
            <a:r>
              <a:rPr lang="en-US" altLang="de-DE" sz="1400" dirty="0" smtClean="0"/>
              <a:t>                                Regional government of Carinthia ( KAGIS –</a:t>
            </a:r>
            <a:r>
              <a:rPr lang="en-US" altLang="de-DE" sz="1400" dirty="0">
                <a:solidFill>
                  <a:srgbClr val="FF0000"/>
                </a:solidFill>
              </a:rPr>
              <a:t> </a:t>
            </a:r>
            <a:r>
              <a:rPr lang="en-US" altLang="de-DE" sz="1400" dirty="0">
                <a:solidFill>
                  <a:srgbClr val="0101FF"/>
                </a:solidFill>
              </a:rPr>
              <a:t>http://www.kagis.ktn.gv.at</a:t>
            </a:r>
            <a:r>
              <a:rPr lang="en-US" altLang="de-DE" sz="1400" dirty="0" smtClean="0">
                <a:solidFill>
                  <a:srgbClr val="0101FF"/>
                </a:solidFill>
              </a:rPr>
              <a:t>/</a:t>
            </a:r>
            <a:r>
              <a:rPr lang="en-US" altLang="de-DE" sz="1400" dirty="0" smtClean="0"/>
              <a:t>)</a:t>
            </a:r>
            <a:endParaRPr lang="en-US" altLang="de-DE" sz="1400" dirty="0" smtClean="0">
              <a:solidFill>
                <a:srgbClr val="0101FF"/>
              </a:solidFill>
            </a:endParaRPr>
          </a:p>
        </p:txBody>
      </p:sp>
      <p:sp>
        <p:nvSpPr>
          <p:cNvPr id="5" name="Rechteck 4"/>
          <p:cNvSpPr/>
          <p:nvPr/>
        </p:nvSpPr>
        <p:spPr>
          <a:xfrm>
            <a:off x="6696236" y="3969060"/>
            <a:ext cx="144016" cy="72008"/>
          </a:xfrm>
          <a:prstGeom prst="rect">
            <a:avLst/>
          </a:prstGeom>
          <a:solidFill>
            <a:srgbClr val="FFFF00">
              <a:alpha val="50196"/>
            </a:srgbClr>
          </a:solidFill>
          <a:ln w="127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AT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ext Box 3"/>
          <p:cNvSpPr txBox="1">
            <a:spLocks noChangeArrowheads="1"/>
          </p:cNvSpPr>
          <p:nvPr/>
        </p:nvSpPr>
        <p:spPr bwMode="auto">
          <a:xfrm>
            <a:off x="971550" y="1304925"/>
            <a:ext cx="4524187" cy="40011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 marL="457200" indent="-457200"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914400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371600" indent="-4572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1909763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546350" indent="-4572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30035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34607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39179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43751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de-DE" sz="2000" dirty="0">
                <a:solidFill>
                  <a:srgbClr val="FF0000"/>
                </a:solidFill>
              </a:rPr>
              <a:t>3</a:t>
            </a:r>
            <a:r>
              <a:rPr lang="en-US" altLang="de-DE" sz="2000" dirty="0" smtClean="0">
                <a:solidFill>
                  <a:srgbClr val="FF0000"/>
                </a:solidFill>
              </a:rPr>
              <a:t>. Visual detection of surface change</a:t>
            </a:r>
            <a:endParaRPr lang="en-US" altLang="de-DE" sz="2000" dirty="0">
              <a:solidFill>
                <a:srgbClr val="FF0000"/>
              </a:solidFill>
            </a:endParaRPr>
          </a:p>
        </p:txBody>
      </p:sp>
      <p:sp>
        <p:nvSpPr>
          <p:cNvPr id="5124" name="Rectangle 19"/>
          <p:cNvSpPr>
            <a:spLocks noGrp="1" noChangeArrowheads="1"/>
          </p:cNvSpPr>
          <p:nvPr>
            <p:ph type="title"/>
          </p:nvPr>
        </p:nvSpPr>
        <p:spPr>
          <a:xfrm>
            <a:off x="1144588" y="227013"/>
            <a:ext cx="6484937" cy="646112"/>
          </a:xfrm>
          <a:noFill/>
        </p:spPr>
        <p:txBody>
          <a:bodyPr/>
          <a:lstStyle/>
          <a:p>
            <a:pPr marL="0" indent="0" eaLnBrk="1" hangingPunct="1">
              <a:buFontTx/>
              <a:buNone/>
            </a:pPr>
            <a:r>
              <a:rPr lang="de-DE" altLang="de-DE" b="0" smtClean="0"/>
              <a:t>Regional quantification of rock glacier movement</a:t>
            </a:r>
            <a:br>
              <a:rPr lang="de-DE" altLang="de-DE" b="0" smtClean="0"/>
            </a:br>
            <a:r>
              <a:rPr lang="de-DE" altLang="de-DE" b="0" smtClean="0"/>
              <a:t>in Austria using governmental GIS data</a:t>
            </a:r>
            <a:endParaRPr lang="de-DE" altLang="de-DE" smtClean="0"/>
          </a:p>
        </p:txBody>
      </p:sp>
      <p:sp>
        <p:nvSpPr>
          <p:cNvPr id="8" name="Text Box 23"/>
          <p:cNvSpPr txBox="1">
            <a:spLocks noChangeArrowheads="1"/>
          </p:cNvSpPr>
          <p:nvPr/>
        </p:nvSpPr>
        <p:spPr bwMode="auto">
          <a:xfrm>
            <a:off x="870186" y="6229008"/>
            <a:ext cx="2978701" cy="30777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1084263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720850" indent="-4572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2357438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994025" indent="-4572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34512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39084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43656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48228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de-DE" sz="1400" dirty="0" smtClean="0"/>
              <a:t>Animated GIF: 2002 –</a:t>
            </a:r>
            <a:r>
              <a:rPr lang="en-US" altLang="de-DE" sz="1400" dirty="0"/>
              <a:t> </a:t>
            </a:r>
            <a:r>
              <a:rPr lang="en-US" altLang="de-DE" sz="1400" dirty="0" smtClean="0"/>
              <a:t>2009 –</a:t>
            </a:r>
            <a:r>
              <a:rPr lang="en-US" altLang="de-DE" sz="1400" dirty="0"/>
              <a:t> </a:t>
            </a:r>
            <a:r>
              <a:rPr lang="en-US" altLang="de-DE" sz="1400" dirty="0" smtClean="0"/>
              <a:t>2012</a:t>
            </a:r>
          </a:p>
        </p:txBody>
      </p:sp>
      <p:pic>
        <p:nvPicPr>
          <p:cNvPr id="12" name="Grafik 1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1550" y="1844824"/>
            <a:ext cx="7609656" cy="4348376"/>
          </a:xfrm>
          <a:prstGeom prst="rect">
            <a:avLst/>
          </a:prstGeom>
        </p:spPr>
      </p:pic>
      <p:cxnSp>
        <p:nvCxnSpPr>
          <p:cNvPr id="16" name="Gerade Verbindung 15"/>
          <p:cNvCxnSpPr/>
          <p:nvPr/>
        </p:nvCxnSpPr>
        <p:spPr>
          <a:xfrm>
            <a:off x="1088612" y="6010134"/>
            <a:ext cx="5436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22" name="Text Box 23"/>
          <p:cNvSpPr txBox="1">
            <a:spLocks noChangeArrowheads="1"/>
          </p:cNvSpPr>
          <p:nvPr/>
        </p:nvSpPr>
        <p:spPr bwMode="auto">
          <a:xfrm>
            <a:off x="6463030" y="6236744"/>
            <a:ext cx="2213426" cy="30777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1084263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720850" indent="-4572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2357438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994025" indent="-4572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34512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39084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43656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48228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de-DE" sz="1400" dirty="0" err="1" smtClean="0"/>
              <a:t>Tschadinhorn</a:t>
            </a:r>
            <a:r>
              <a:rPr lang="en-US" altLang="de-DE" sz="1400" dirty="0" smtClean="0"/>
              <a:t> rock glacier</a:t>
            </a:r>
          </a:p>
        </p:txBody>
      </p:sp>
      <p:sp>
        <p:nvSpPr>
          <p:cNvPr id="19" name="Textfeld 18"/>
          <p:cNvSpPr txBox="1"/>
          <p:nvPr/>
        </p:nvSpPr>
        <p:spPr>
          <a:xfrm>
            <a:off x="1011598" y="5640802"/>
            <a:ext cx="69762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AT" sz="1800" dirty="0">
                <a:solidFill>
                  <a:schemeClr val="bg1"/>
                </a:solidFill>
              </a:rPr>
              <a:t>5</a:t>
            </a:r>
            <a:r>
              <a:rPr lang="de-AT" sz="1800" dirty="0" smtClean="0">
                <a:solidFill>
                  <a:schemeClr val="bg1"/>
                </a:solidFill>
              </a:rPr>
              <a:t>0 m</a:t>
            </a:r>
            <a:endParaRPr lang="de-AT" sz="18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336916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ext Box 3"/>
          <p:cNvSpPr txBox="1">
            <a:spLocks noChangeArrowheads="1"/>
          </p:cNvSpPr>
          <p:nvPr/>
        </p:nvSpPr>
        <p:spPr bwMode="auto">
          <a:xfrm>
            <a:off x="971550" y="1304925"/>
            <a:ext cx="4524187" cy="40011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 marL="457200" indent="-457200"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914400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371600" indent="-4572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1909763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546350" indent="-4572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30035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34607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39179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43751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de-DE" sz="2000" dirty="0">
                <a:solidFill>
                  <a:srgbClr val="FF0000"/>
                </a:solidFill>
              </a:rPr>
              <a:t>3</a:t>
            </a:r>
            <a:r>
              <a:rPr lang="en-US" altLang="de-DE" sz="2000" dirty="0" smtClean="0">
                <a:solidFill>
                  <a:srgbClr val="FF0000"/>
                </a:solidFill>
              </a:rPr>
              <a:t>. Visual detection of surface change</a:t>
            </a:r>
            <a:endParaRPr lang="en-US" altLang="de-DE" sz="2000" dirty="0">
              <a:solidFill>
                <a:srgbClr val="FF0000"/>
              </a:solidFill>
            </a:endParaRPr>
          </a:p>
        </p:txBody>
      </p:sp>
      <p:sp>
        <p:nvSpPr>
          <p:cNvPr id="5124" name="Rectangle 19"/>
          <p:cNvSpPr>
            <a:spLocks noGrp="1" noChangeArrowheads="1"/>
          </p:cNvSpPr>
          <p:nvPr>
            <p:ph type="title"/>
          </p:nvPr>
        </p:nvSpPr>
        <p:spPr>
          <a:xfrm>
            <a:off x="1144588" y="227013"/>
            <a:ext cx="6484937" cy="646112"/>
          </a:xfrm>
          <a:noFill/>
        </p:spPr>
        <p:txBody>
          <a:bodyPr/>
          <a:lstStyle/>
          <a:p>
            <a:pPr marL="0" indent="0" eaLnBrk="1" hangingPunct="1">
              <a:buFontTx/>
              <a:buNone/>
            </a:pPr>
            <a:r>
              <a:rPr lang="de-DE" altLang="de-DE" b="0" smtClean="0"/>
              <a:t>Regional quantification of rock glacier movement</a:t>
            </a:r>
            <a:br>
              <a:rPr lang="de-DE" altLang="de-DE" b="0" smtClean="0"/>
            </a:br>
            <a:r>
              <a:rPr lang="de-DE" altLang="de-DE" b="0" smtClean="0"/>
              <a:t>in Austria using governmental GIS data</a:t>
            </a:r>
            <a:endParaRPr lang="de-DE" altLang="de-DE" smtClean="0"/>
          </a:p>
        </p:txBody>
      </p:sp>
      <p:sp>
        <p:nvSpPr>
          <p:cNvPr id="8" name="Text Box 23"/>
          <p:cNvSpPr txBox="1">
            <a:spLocks noChangeArrowheads="1"/>
          </p:cNvSpPr>
          <p:nvPr/>
        </p:nvSpPr>
        <p:spPr bwMode="auto">
          <a:xfrm>
            <a:off x="870186" y="5193196"/>
            <a:ext cx="2926699" cy="30777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1084263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720850" indent="-4572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2357438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994025" indent="-4572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34512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39084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43656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48228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de-DE" sz="1400" dirty="0" smtClean="0"/>
              <a:t>Snout of </a:t>
            </a:r>
            <a:r>
              <a:rPr lang="en-US" altLang="de-DE" sz="1400" dirty="0" err="1" smtClean="0"/>
              <a:t>Tschadinhorn</a:t>
            </a:r>
            <a:r>
              <a:rPr lang="en-US" altLang="de-DE" sz="1400" dirty="0" smtClean="0"/>
              <a:t> rock glacier</a:t>
            </a:r>
          </a:p>
        </p:txBody>
      </p:sp>
      <p:sp>
        <p:nvSpPr>
          <p:cNvPr id="22" name="Text Box 23"/>
          <p:cNvSpPr txBox="1">
            <a:spLocks noChangeArrowheads="1"/>
          </p:cNvSpPr>
          <p:nvPr/>
        </p:nvSpPr>
        <p:spPr bwMode="auto">
          <a:xfrm>
            <a:off x="7308304" y="6236744"/>
            <a:ext cx="1388522" cy="30777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1084263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720850" indent="-4572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2357438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994025" indent="-4572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34512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39084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43656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48228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de-DE" sz="1400" dirty="0" smtClean="0"/>
              <a:t>August 1, 2014</a:t>
            </a:r>
          </a:p>
        </p:txBody>
      </p:sp>
      <p:pic>
        <p:nvPicPr>
          <p:cNvPr id="4" name="Grafik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1550" y="1849287"/>
            <a:ext cx="5040610" cy="3347280"/>
          </a:xfrm>
          <a:prstGeom prst="rect">
            <a:avLst/>
          </a:prstGeom>
        </p:spPr>
      </p:pic>
      <p:pic>
        <p:nvPicPr>
          <p:cNvPr id="5" name="Grafik 4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74903" y="3709689"/>
            <a:ext cx="3806303" cy="252762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623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ext Box 3"/>
          <p:cNvSpPr txBox="1">
            <a:spLocks noChangeArrowheads="1"/>
          </p:cNvSpPr>
          <p:nvPr/>
        </p:nvSpPr>
        <p:spPr bwMode="auto">
          <a:xfrm>
            <a:off x="971550" y="1304925"/>
            <a:ext cx="6636753" cy="40011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 marL="457200" indent="-457200"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914400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371600" indent="-4572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1909763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546350" indent="-4572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30035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34607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39179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43751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de-DE" sz="2000" dirty="0" smtClean="0">
                <a:solidFill>
                  <a:srgbClr val="FF0000"/>
                </a:solidFill>
              </a:rPr>
              <a:t>4. Computation of displacement vectors and flow velocity</a:t>
            </a:r>
            <a:endParaRPr lang="en-US" altLang="de-DE" sz="2000" dirty="0">
              <a:solidFill>
                <a:srgbClr val="FF0000"/>
              </a:solidFill>
            </a:endParaRPr>
          </a:p>
        </p:txBody>
      </p:sp>
      <p:sp>
        <p:nvSpPr>
          <p:cNvPr id="5124" name="Rectangle 19"/>
          <p:cNvSpPr>
            <a:spLocks noGrp="1" noChangeArrowheads="1"/>
          </p:cNvSpPr>
          <p:nvPr>
            <p:ph type="title"/>
          </p:nvPr>
        </p:nvSpPr>
        <p:spPr>
          <a:xfrm>
            <a:off x="1144588" y="227013"/>
            <a:ext cx="6484937" cy="646112"/>
          </a:xfrm>
          <a:noFill/>
        </p:spPr>
        <p:txBody>
          <a:bodyPr/>
          <a:lstStyle/>
          <a:p>
            <a:pPr marL="0" indent="0" eaLnBrk="1" hangingPunct="1">
              <a:buFontTx/>
              <a:buNone/>
            </a:pPr>
            <a:r>
              <a:rPr lang="de-DE" altLang="de-DE" b="0" smtClean="0"/>
              <a:t>Regional quantification of rock glacier movement</a:t>
            </a:r>
            <a:br>
              <a:rPr lang="de-DE" altLang="de-DE" b="0" smtClean="0"/>
            </a:br>
            <a:r>
              <a:rPr lang="de-DE" altLang="de-DE" b="0" smtClean="0"/>
              <a:t>in Austria using governmental GIS data</a:t>
            </a:r>
            <a:endParaRPr lang="de-DE" altLang="de-DE" smtClean="0"/>
          </a:p>
        </p:txBody>
      </p:sp>
      <p:sp>
        <p:nvSpPr>
          <p:cNvPr id="5" name="Text Box 15"/>
          <p:cNvSpPr txBox="1">
            <a:spLocks noChangeArrowheads="1"/>
          </p:cNvSpPr>
          <p:nvPr/>
        </p:nvSpPr>
        <p:spPr bwMode="auto">
          <a:xfrm>
            <a:off x="971550" y="1808163"/>
            <a:ext cx="7715250" cy="301621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marL="457200" indent="-457200"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1265238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901825" indent="-4572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2538413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3175000" indent="-4572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363220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408940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454660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500380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50000"/>
              </a:spcBef>
              <a:buFont typeface="Wingdings 2" pitchFamily="18" charset="2"/>
              <a:buChar char="¡"/>
            </a:pPr>
            <a:r>
              <a:rPr lang="en-US" altLang="de-DE" sz="2000" dirty="0" err="1">
                <a:sym typeface="Wingdings 2" pitchFamily="18" charset="2"/>
              </a:rPr>
              <a:t>Matlab</a:t>
            </a:r>
            <a:r>
              <a:rPr lang="en-US" altLang="de-DE" sz="2000" dirty="0">
                <a:sym typeface="Wingdings 2" pitchFamily="18" charset="2"/>
              </a:rPr>
              <a:t>-based </a:t>
            </a:r>
            <a:r>
              <a:rPr lang="en-US" altLang="de-DE" sz="2000" dirty="0" smtClean="0">
                <a:sym typeface="Wingdings 2" pitchFamily="18" charset="2"/>
              </a:rPr>
              <a:t>program</a:t>
            </a:r>
          </a:p>
          <a:p>
            <a:pPr eaLnBrk="1" hangingPunct="1">
              <a:spcBef>
                <a:spcPct val="50000"/>
              </a:spcBef>
              <a:buFont typeface="Wingdings 2" pitchFamily="18" charset="2"/>
              <a:buChar char="¡"/>
            </a:pPr>
            <a:r>
              <a:rPr lang="en-US" altLang="de-DE" sz="2000" dirty="0" smtClean="0">
                <a:sym typeface="Wingdings 2" pitchFamily="18" charset="2"/>
              </a:rPr>
              <a:t>Change detection (multi-temporal </a:t>
            </a:r>
            <a:r>
              <a:rPr lang="en-US" altLang="de-DE" sz="2000" dirty="0" err="1" smtClean="0">
                <a:sym typeface="Wingdings 2" pitchFamily="18" charset="2"/>
              </a:rPr>
              <a:t>orthophotos</a:t>
            </a:r>
            <a:r>
              <a:rPr lang="en-US" altLang="de-DE" sz="2000" dirty="0" smtClean="0">
                <a:sym typeface="Wingdings 2" pitchFamily="18" charset="2"/>
              </a:rPr>
              <a:t> and DEMs)</a:t>
            </a:r>
            <a:endParaRPr lang="en-US" altLang="de-DE" sz="2000" dirty="0">
              <a:sym typeface="Wingdings 2" pitchFamily="18" charset="2"/>
            </a:endParaRPr>
          </a:p>
          <a:p>
            <a:pPr eaLnBrk="1" hangingPunct="1">
              <a:spcBef>
                <a:spcPct val="50000"/>
              </a:spcBef>
              <a:buFont typeface="Wingdings 2" pitchFamily="18" charset="2"/>
              <a:buChar char="¡"/>
            </a:pPr>
            <a:r>
              <a:rPr lang="en-US" altLang="de-DE" sz="2000" dirty="0" smtClean="0">
                <a:sym typeface="Wingdings 2" pitchFamily="18" charset="2"/>
              </a:rPr>
              <a:t>Image matching (NCC</a:t>
            </a:r>
            <a:r>
              <a:rPr lang="en-US" altLang="de-DE" sz="2000" dirty="0">
                <a:sym typeface="Wingdings 2" pitchFamily="18" charset="2"/>
              </a:rPr>
              <a:t>, </a:t>
            </a:r>
            <a:r>
              <a:rPr lang="en-US" altLang="de-DE" sz="2000" dirty="0" smtClean="0">
                <a:sym typeface="Wingdings 2" pitchFamily="18" charset="2"/>
              </a:rPr>
              <a:t>back-matching)</a:t>
            </a:r>
          </a:p>
          <a:p>
            <a:pPr eaLnBrk="1" hangingPunct="1">
              <a:spcBef>
                <a:spcPct val="50000"/>
              </a:spcBef>
              <a:buFont typeface="Wingdings 2" pitchFamily="18" charset="2"/>
              <a:buChar char="¡"/>
            </a:pPr>
            <a:r>
              <a:rPr lang="en-US" altLang="de-DE" sz="2000" dirty="0" smtClean="0">
                <a:sym typeface="Wingdings 2" pitchFamily="18" charset="2"/>
              </a:rPr>
              <a:t>Sub-pixel accuracy</a:t>
            </a:r>
          </a:p>
          <a:p>
            <a:pPr eaLnBrk="1" hangingPunct="1">
              <a:spcBef>
                <a:spcPct val="50000"/>
              </a:spcBef>
              <a:buFont typeface="Wingdings 2" pitchFamily="18" charset="2"/>
              <a:buChar char="¡"/>
            </a:pPr>
            <a:r>
              <a:rPr lang="en-US" altLang="de-DE" sz="2000" dirty="0" smtClean="0">
                <a:sym typeface="Wingdings 2" pitchFamily="18" charset="2"/>
              </a:rPr>
              <a:t>Automatic detection of outliers</a:t>
            </a:r>
          </a:p>
          <a:p>
            <a:pPr eaLnBrk="1" hangingPunct="1">
              <a:spcBef>
                <a:spcPct val="50000"/>
              </a:spcBef>
              <a:buFont typeface="Wingdings 2" pitchFamily="18" charset="2"/>
              <a:buChar char="¡"/>
            </a:pPr>
            <a:r>
              <a:rPr lang="en-US" altLang="de-DE" sz="2000" dirty="0" smtClean="0">
                <a:sym typeface="Wingdings 2" pitchFamily="18" charset="2"/>
              </a:rPr>
              <a:t>Stable areas: detection of small systematic offsets,</a:t>
            </a:r>
            <a:br>
              <a:rPr lang="en-US" altLang="de-DE" sz="2000" dirty="0" smtClean="0">
                <a:sym typeface="Wingdings 2" pitchFamily="18" charset="2"/>
              </a:rPr>
            </a:br>
            <a:r>
              <a:rPr lang="en-US" altLang="de-DE" sz="2000" dirty="0" smtClean="0">
                <a:sym typeface="Wingdings 2" pitchFamily="18" charset="2"/>
              </a:rPr>
              <a:t>                       accuracy assessment</a:t>
            </a:r>
            <a:endParaRPr lang="en-US" altLang="de-DE" sz="2000" dirty="0">
              <a:sym typeface="Wingdings 2" pitchFamily="18" charset="2"/>
            </a:endParaRPr>
          </a:p>
        </p:txBody>
      </p:sp>
    </p:spTree>
    <p:extLst>
      <p:ext uri="{BB962C8B-B14F-4D97-AF65-F5344CB8AC3E}">
        <p14:creationId xmlns:p14="http://schemas.microsoft.com/office/powerpoint/2010/main" val="238916081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Text Box 3"/>
          <p:cNvSpPr txBox="1">
            <a:spLocks noChangeArrowheads="1"/>
          </p:cNvSpPr>
          <p:nvPr/>
        </p:nvSpPr>
        <p:spPr bwMode="auto">
          <a:xfrm>
            <a:off x="971550" y="1304925"/>
            <a:ext cx="1324402" cy="40011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 marL="457200" indent="-457200"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914400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371600" indent="-4572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1909763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546350" indent="-4572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30035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34607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39179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43751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de-DE" sz="2000" dirty="0" smtClean="0">
                <a:solidFill>
                  <a:srgbClr val="FF0000"/>
                </a:solidFill>
              </a:rPr>
              <a:t>5. Results</a:t>
            </a:r>
            <a:endParaRPr lang="en-US" altLang="de-DE" sz="2000" dirty="0">
              <a:solidFill>
                <a:srgbClr val="FF0000"/>
              </a:solidFill>
            </a:endParaRPr>
          </a:p>
        </p:txBody>
      </p:sp>
      <p:sp>
        <p:nvSpPr>
          <p:cNvPr id="497668" name="Text Box 4"/>
          <p:cNvSpPr txBox="1">
            <a:spLocks noChangeArrowheads="1"/>
          </p:cNvSpPr>
          <p:nvPr/>
        </p:nvSpPr>
        <p:spPr bwMode="auto">
          <a:xfrm>
            <a:off x="971550" y="1808163"/>
            <a:ext cx="7715250" cy="270843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marL="457200" indent="-457200"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1265238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901825" indent="-4572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2538413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3175000" indent="-4572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363220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408940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454660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500380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50000"/>
              </a:spcBef>
              <a:buFont typeface="Wingdings 2" pitchFamily="18" charset="2"/>
              <a:buChar char="¡"/>
            </a:pPr>
            <a:r>
              <a:rPr lang="en-US" altLang="de-DE" sz="2000" dirty="0" smtClean="0">
                <a:sym typeface="Wingdings 2" pitchFamily="18" charset="2"/>
              </a:rPr>
              <a:t>Two thematic maps</a:t>
            </a:r>
            <a:r>
              <a:rPr lang="en-US" altLang="de-DE" sz="2000" dirty="0">
                <a:sym typeface="Wingdings 2" pitchFamily="18" charset="2"/>
              </a:rPr>
              <a:t> </a:t>
            </a:r>
            <a:r>
              <a:rPr lang="en-US" altLang="de-DE" sz="2000" dirty="0" smtClean="0">
                <a:sym typeface="Wingdings 2" pitchFamily="18" charset="2"/>
              </a:rPr>
              <a:t>(2002-2009, 2009-2012) showing the mean annual horizontal flow velocity of all rock glaciers</a:t>
            </a:r>
            <a:br>
              <a:rPr lang="en-US" altLang="de-DE" sz="2000" dirty="0" smtClean="0">
                <a:sym typeface="Wingdings 2" pitchFamily="18" charset="2"/>
              </a:rPr>
            </a:br>
            <a:r>
              <a:rPr lang="en-US" altLang="de-DE" sz="2000" dirty="0" smtClean="0">
                <a:sym typeface="Wingdings 2" pitchFamily="18" charset="2"/>
              </a:rPr>
              <a:t>of the study area</a:t>
            </a:r>
            <a:endParaRPr lang="en-US" altLang="de-DE" sz="2000" dirty="0">
              <a:sym typeface="Wingdings 2" pitchFamily="18" charset="2"/>
            </a:endParaRPr>
          </a:p>
          <a:p>
            <a:pPr eaLnBrk="1" hangingPunct="1">
              <a:spcBef>
                <a:spcPct val="50000"/>
              </a:spcBef>
              <a:buFont typeface="Wingdings 2" pitchFamily="18" charset="2"/>
              <a:buChar char="¡"/>
            </a:pPr>
            <a:r>
              <a:rPr lang="en-US" altLang="de-DE" sz="2000" dirty="0" smtClean="0">
                <a:sym typeface="Wingdings 2" pitchFamily="18" charset="2"/>
              </a:rPr>
              <a:t>12 intact rock glaciers revealed significant movements</a:t>
            </a:r>
            <a:br>
              <a:rPr lang="en-US" altLang="de-DE" sz="2000" dirty="0" smtClean="0">
                <a:sym typeface="Wingdings 2" pitchFamily="18" charset="2"/>
              </a:rPr>
            </a:br>
            <a:r>
              <a:rPr lang="en-US" altLang="de-DE" sz="2000" dirty="0" smtClean="0">
                <a:sym typeface="Wingdings 2" pitchFamily="18" charset="2"/>
              </a:rPr>
              <a:t>in both periods.</a:t>
            </a:r>
          </a:p>
          <a:p>
            <a:pPr eaLnBrk="1" hangingPunct="1">
              <a:spcBef>
                <a:spcPct val="50000"/>
              </a:spcBef>
              <a:buFont typeface="Wingdings 2" pitchFamily="18" charset="2"/>
              <a:buChar char="¡"/>
            </a:pPr>
            <a:r>
              <a:rPr lang="en-US" altLang="de-DE" sz="2000" dirty="0" err="1" smtClean="0">
                <a:sym typeface="Wingdings 2" pitchFamily="18" charset="2"/>
              </a:rPr>
              <a:t>V</a:t>
            </a:r>
            <a:r>
              <a:rPr lang="en-US" altLang="de-DE" sz="2000" baseline="-25000" dirty="0" err="1" smtClean="0">
                <a:sym typeface="Wingdings 2" pitchFamily="18" charset="2"/>
              </a:rPr>
              <a:t>max</a:t>
            </a:r>
            <a:r>
              <a:rPr lang="en-US" altLang="de-DE" sz="2000" dirty="0" smtClean="0">
                <a:sym typeface="Wingdings 2" pitchFamily="18" charset="2"/>
              </a:rPr>
              <a:t> = 440 cm/a</a:t>
            </a:r>
          </a:p>
          <a:p>
            <a:pPr eaLnBrk="1" hangingPunct="1">
              <a:spcBef>
                <a:spcPct val="50000"/>
              </a:spcBef>
              <a:buFont typeface="Wingdings 2" pitchFamily="18" charset="2"/>
              <a:buChar char="¡"/>
            </a:pPr>
            <a:r>
              <a:rPr lang="en-US" altLang="de-DE" sz="2000" dirty="0" smtClean="0">
                <a:sym typeface="Wingdings 2" pitchFamily="18" charset="2"/>
              </a:rPr>
              <a:t>Velocity increase by a factor of 1.4 to 1.8 </a:t>
            </a:r>
            <a:endParaRPr lang="en-US" altLang="de-DE" sz="2000" dirty="0">
              <a:sym typeface="Wingdings 2" pitchFamily="18" charset="2"/>
            </a:endParaRPr>
          </a:p>
        </p:txBody>
      </p:sp>
      <p:sp>
        <p:nvSpPr>
          <p:cNvPr id="19460" name="Rectangle 19"/>
          <p:cNvSpPr>
            <a:spLocks noGrp="1" noChangeArrowheads="1"/>
          </p:cNvSpPr>
          <p:nvPr>
            <p:ph type="title"/>
          </p:nvPr>
        </p:nvSpPr>
        <p:spPr>
          <a:xfrm>
            <a:off x="1144588" y="227013"/>
            <a:ext cx="6484937" cy="646112"/>
          </a:xfrm>
          <a:noFill/>
        </p:spPr>
        <p:txBody>
          <a:bodyPr/>
          <a:lstStyle/>
          <a:p>
            <a:pPr marL="0" indent="0" eaLnBrk="1" hangingPunct="1">
              <a:buFontTx/>
              <a:buNone/>
            </a:pPr>
            <a:r>
              <a:rPr lang="de-DE" altLang="de-DE" b="0" smtClean="0"/>
              <a:t>Regional quantification of rock glacier movement</a:t>
            </a:r>
            <a:br>
              <a:rPr lang="de-DE" altLang="de-DE" b="0" smtClean="0"/>
            </a:br>
            <a:r>
              <a:rPr lang="de-DE" altLang="de-DE" b="0" smtClean="0"/>
              <a:t>in Austria using governmental GIS data</a:t>
            </a:r>
            <a:endParaRPr lang="de-DE" altLang="de-DE" smtClean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766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766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766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766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60" name="Rectangle 19"/>
          <p:cNvSpPr>
            <a:spLocks noGrp="1" noChangeArrowheads="1"/>
          </p:cNvSpPr>
          <p:nvPr>
            <p:ph type="title"/>
          </p:nvPr>
        </p:nvSpPr>
        <p:spPr>
          <a:xfrm>
            <a:off x="1144588" y="227013"/>
            <a:ext cx="6484937" cy="646112"/>
          </a:xfrm>
          <a:noFill/>
        </p:spPr>
        <p:txBody>
          <a:bodyPr/>
          <a:lstStyle/>
          <a:p>
            <a:pPr marL="0" indent="0" eaLnBrk="1" hangingPunct="1">
              <a:buFontTx/>
              <a:buNone/>
            </a:pPr>
            <a:r>
              <a:rPr lang="de-DE" altLang="de-DE" b="0" smtClean="0"/>
              <a:t>Regional quantification of rock glacier movement</a:t>
            </a:r>
            <a:br>
              <a:rPr lang="de-DE" altLang="de-DE" b="0" smtClean="0"/>
            </a:br>
            <a:r>
              <a:rPr lang="de-DE" altLang="de-DE" b="0" smtClean="0"/>
              <a:t>in Austria using governmental GIS data</a:t>
            </a:r>
            <a:endParaRPr lang="de-DE" altLang="de-DE" smtClean="0"/>
          </a:p>
        </p:txBody>
      </p:sp>
      <p:pic>
        <p:nvPicPr>
          <p:cNvPr id="2" name="Grafik 1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9475" y="1088740"/>
            <a:ext cx="7193586" cy="5391404"/>
          </a:xfrm>
          <a:prstGeom prst="rect">
            <a:avLst/>
          </a:prstGeom>
        </p:spPr>
      </p:pic>
      <p:sp>
        <p:nvSpPr>
          <p:cNvPr id="3" name="Textfeld 2"/>
          <p:cNvSpPr txBox="1"/>
          <p:nvPr/>
        </p:nvSpPr>
        <p:spPr>
          <a:xfrm>
            <a:off x="7853061" y="6309320"/>
            <a:ext cx="955711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AT" sz="1000" dirty="0" smtClean="0"/>
              <a:t>GSD = 50 cm</a:t>
            </a:r>
            <a:endParaRPr lang="de-AT" sz="1000" dirty="0"/>
          </a:p>
        </p:txBody>
      </p:sp>
    </p:spTree>
    <p:extLst>
      <p:ext uri="{BB962C8B-B14F-4D97-AF65-F5344CB8AC3E}">
        <p14:creationId xmlns:p14="http://schemas.microsoft.com/office/powerpoint/2010/main" val="33690050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60" name="Rectangle 19"/>
          <p:cNvSpPr>
            <a:spLocks noGrp="1" noChangeArrowheads="1"/>
          </p:cNvSpPr>
          <p:nvPr>
            <p:ph type="title"/>
          </p:nvPr>
        </p:nvSpPr>
        <p:spPr>
          <a:xfrm>
            <a:off x="1144588" y="227013"/>
            <a:ext cx="6484937" cy="646112"/>
          </a:xfrm>
          <a:noFill/>
        </p:spPr>
        <p:txBody>
          <a:bodyPr/>
          <a:lstStyle/>
          <a:p>
            <a:pPr marL="0" indent="0" eaLnBrk="1" hangingPunct="1">
              <a:buFontTx/>
              <a:buNone/>
            </a:pPr>
            <a:r>
              <a:rPr lang="de-DE" altLang="de-DE" b="0" smtClean="0"/>
              <a:t>Regional quantification of rock glacier movement</a:t>
            </a:r>
            <a:br>
              <a:rPr lang="de-DE" altLang="de-DE" b="0" smtClean="0"/>
            </a:br>
            <a:r>
              <a:rPr lang="de-DE" altLang="de-DE" b="0" smtClean="0"/>
              <a:t>in Austria using governmental GIS data</a:t>
            </a:r>
            <a:endParaRPr lang="de-DE" altLang="de-DE" smtClean="0"/>
          </a:p>
        </p:txBody>
      </p:sp>
      <p:pic>
        <p:nvPicPr>
          <p:cNvPr id="3" name="Grafik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4212" y="1196752"/>
            <a:ext cx="8184107" cy="4680520"/>
          </a:xfrm>
          <a:prstGeom prst="rect">
            <a:avLst/>
          </a:prstGeom>
        </p:spPr>
      </p:pic>
      <p:sp>
        <p:nvSpPr>
          <p:cNvPr id="5" name="Text Box 23"/>
          <p:cNvSpPr txBox="1">
            <a:spLocks noChangeArrowheads="1"/>
          </p:cNvSpPr>
          <p:nvPr/>
        </p:nvSpPr>
        <p:spPr bwMode="auto">
          <a:xfrm>
            <a:off x="594378" y="5878722"/>
            <a:ext cx="2213426" cy="30777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1084263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720850" indent="-4572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2357438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994025" indent="-4572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34512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39084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43656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48228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de-DE" sz="1400" dirty="0" err="1" smtClean="0"/>
              <a:t>Tschadinhorn</a:t>
            </a:r>
            <a:r>
              <a:rPr lang="en-US" altLang="de-DE" sz="1400" dirty="0" smtClean="0"/>
              <a:t> rock glacier</a:t>
            </a:r>
          </a:p>
        </p:txBody>
      </p:sp>
      <p:sp>
        <p:nvSpPr>
          <p:cNvPr id="6" name="Textfeld 5"/>
          <p:cNvSpPr txBox="1"/>
          <p:nvPr/>
        </p:nvSpPr>
        <p:spPr>
          <a:xfrm>
            <a:off x="7735402" y="5878722"/>
            <a:ext cx="1265090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AT" dirty="0" smtClean="0"/>
              <a:t>GSD = 20 cm</a:t>
            </a:r>
            <a:endParaRPr lang="de-AT" dirty="0"/>
          </a:p>
        </p:txBody>
      </p:sp>
    </p:spTree>
    <p:extLst>
      <p:ext uri="{BB962C8B-B14F-4D97-AF65-F5344CB8AC3E}">
        <p14:creationId xmlns:p14="http://schemas.microsoft.com/office/powerpoint/2010/main" val="392475799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60" name="Rectangle 19"/>
          <p:cNvSpPr>
            <a:spLocks noGrp="1" noChangeArrowheads="1"/>
          </p:cNvSpPr>
          <p:nvPr>
            <p:ph type="title"/>
          </p:nvPr>
        </p:nvSpPr>
        <p:spPr>
          <a:xfrm>
            <a:off x="1144588" y="227013"/>
            <a:ext cx="6484937" cy="646112"/>
          </a:xfrm>
          <a:noFill/>
        </p:spPr>
        <p:txBody>
          <a:bodyPr/>
          <a:lstStyle/>
          <a:p>
            <a:pPr marL="0" indent="0" eaLnBrk="1" hangingPunct="1">
              <a:buFontTx/>
              <a:buNone/>
            </a:pPr>
            <a:r>
              <a:rPr lang="de-DE" altLang="de-DE" b="0" smtClean="0"/>
              <a:t>Regional quantification of rock glacier movement</a:t>
            </a:r>
            <a:br>
              <a:rPr lang="de-DE" altLang="de-DE" b="0" smtClean="0"/>
            </a:br>
            <a:r>
              <a:rPr lang="de-DE" altLang="de-DE" b="0" smtClean="0"/>
              <a:t>in Austria using governmental GIS data</a:t>
            </a:r>
            <a:endParaRPr lang="de-DE" altLang="de-DE" smtClean="0"/>
          </a:p>
        </p:txBody>
      </p:sp>
      <p:pic>
        <p:nvPicPr>
          <p:cNvPr id="2" name="Grafik 1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8196" y="1197748"/>
            <a:ext cx="5219542" cy="2520000"/>
          </a:xfrm>
          <a:prstGeom prst="rect">
            <a:avLst/>
          </a:prstGeom>
        </p:spPr>
      </p:pic>
      <p:pic>
        <p:nvPicPr>
          <p:cNvPr id="4" name="Grafik 3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8196" y="3861328"/>
            <a:ext cx="5216794" cy="2520000"/>
          </a:xfrm>
          <a:prstGeom prst="rect">
            <a:avLst/>
          </a:prstGeom>
        </p:spPr>
      </p:pic>
      <p:sp>
        <p:nvSpPr>
          <p:cNvPr id="6" name="Text Box 23"/>
          <p:cNvSpPr txBox="1">
            <a:spLocks noChangeArrowheads="1"/>
          </p:cNvSpPr>
          <p:nvPr/>
        </p:nvSpPr>
        <p:spPr bwMode="auto">
          <a:xfrm>
            <a:off x="5904148" y="1105995"/>
            <a:ext cx="2213426" cy="30777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1084263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720850" indent="-4572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2357438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994025" indent="-4572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34512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39084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43656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4822825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de-DE" sz="1400" dirty="0" err="1" smtClean="0"/>
              <a:t>Tschadinhorn</a:t>
            </a:r>
            <a:r>
              <a:rPr lang="en-US" altLang="de-DE" sz="1400" dirty="0" smtClean="0"/>
              <a:t> rock glacier</a:t>
            </a:r>
          </a:p>
        </p:txBody>
      </p:sp>
      <p:sp>
        <p:nvSpPr>
          <p:cNvPr id="7" name="Textfeld 6"/>
          <p:cNvSpPr txBox="1"/>
          <p:nvPr/>
        </p:nvSpPr>
        <p:spPr>
          <a:xfrm>
            <a:off x="5904148" y="3551526"/>
            <a:ext cx="1856598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AT" sz="1000" dirty="0"/>
              <a:t>m</a:t>
            </a:r>
            <a:r>
              <a:rPr lang="de-AT" sz="1000" dirty="0" smtClean="0"/>
              <a:t>ax. </a:t>
            </a:r>
            <a:r>
              <a:rPr lang="de-AT" sz="1000" dirty="0" err="1" smtClean="0"/>
              <a:t>flow</a:t>
            </a:r>
            <a:r>
              <a:rPr lang="de-AT" sz="1000" dirty="0" smtClean="0"/>
              <a:t> </a:t>
            </a:r>
            <a:r>
              <a:rPr lang="de-AT" sz="1000" dirty="0" err="1" smtClean="0"/>
              <a:t>velocity</a:t>
            </a:r>
            <a:r>
              <a:rPr lang="de-AT" sz="1000" dirty="0" smtClean="0"/>
              <a:t> </a:t>
            </a:r>
            <a:r>
              <a:rPr lang="de-AT" sz="1000" dirty="0" smtClean="0"/>
              <a:t>= </a:t>
            </a:r>
            <a:r>
              <a:rPr lang="de-AT" sz="1000" dirty="0" smtClean="0"/>
              <a:t>117</a:t>
            </a:r>
            <a:r>
              <a:rPr lang="de-AT" sz="1000" dirty="0" smtClean="0"/>
              <a:t> cm/a</a:t>
            </a:r>
            <a:endParaRPr lang="de-AT" sz="1000" dirty="0"/>
          </a:p>
        </p:txBody>
      </p:sp>
      <p:sp>
        <p:nvSpPr>
          <p:cNvPr id="8" name="Textfeld 7"/>
          <p:cNvSpPr txBox="1"/>
          <p:nvPr/>
        </p:nvSpPr>
        <p:spPr>
          <a:xfrm>
            <a:off x="5904148" y="6208566"/>
            <a:ext cx="1856598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AT" sz="1000" dirty="0"/>
              <a:t>m</a:t>
            </a:r>
            <a:r>
              <a:rPr lang="de-AT" sz="1000" dirty="0" smtClean="0"/>
              <a:t>ax. </a:t>
            </a:r>
            <a:r>
              <a:rPr lang="de-AT" sz="1000" dirty="0" err="1" smtClean="0"/>
              <a:t>flow</a:t>
            </a:r>
            <a:r>
              <a:rPr lang="de-AT" sz="1000" dirty="0" smtClean="0"/>
              <a:t> </a:t>
            </a:r>
            <a:r>
              <a:rPr lang="de-AT" sz="1000" dirty="0" err="1" smtClean="0"/>
              <a:t>velocity</a:t>
            </a:r>
            <a:r>
              <a:rPr lang="de-AT" sz="1000" dirty="0" smtClean="0"/>
              <a:t> </a:t>
            </a:r>
            <a:r>
              <a:rPr lang="de-AT" sz="1000" dirty="0" smtClean="0"/>
              <a:t>= </a:t>
            </a:r>
            <a:r>
              <a:rPr lang="de-AT" sz="1000" dirty="0" smtClean="0"/>
              <a:t>177</a:t>
            </a:r>
            <a:r>
              <a:rPr lang="de-AT" sz="1000" dirty="0" smtClean="0"/>
              <a:t> cm/a</a:t>
            </a:r>
            <a:endParaRPr lang="de-AT" sz="1000" dirty="0"/>
          </a:p>
        </p:txBody>
      </p:sp>
    </p:spTree>
    <p:extLst>
      <p:ext uri="{BB962C8B-B14F-4D97-AF65-F5344CB8AC3E}">
        <p14:creationId xmlns:p14="http://schemas.microsoft.com/office/powerpoint/2010/main" val="34161791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Text Box 3"/>
          <p:cNvSpPr txBox="1">
            <a:spLocks noChangeArrowheads="1"/>
          </p:cNvSpPr>
          <p:nvPr/>
        </p:nvSpPr>
        <p:spPr bwMode="auto">
          <a:xfrm>
            <a:off x="971550" y="1304925"/>
            <a:ext cx="1867819" cy="40011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 marL="457200" indent="-457200"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914400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371600" indent="-4572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1909763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546350" indent="-4572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30035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34607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39179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43751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de-DE" sz="2000" dirty="0">
                <a:solidFill>
                  <a:srgbClr val="FF0000"/>
                </a:solidFill>
              </a:rPr>
              <a:t>6</a:t>
            </a:r>
            <a:r>
              <a:rPr lang="en-US" altLang="de-DE" sz="2000" dirty="0" smtClean="0">
                <a:solidFill>
                  <a:srgbClr val="FF0000"/>
                </a:solidFill>
              </a:rPr>
              <a:t>. </a:t>
            </a:r>
            <a:r>
              <a:rPr lang="en-US" altLang="de-DE" sz="2000" dirty="0">
                <a:solidFill>
                  <a:srgbClr val="FF0000"/>
                </a:solidFill>
              </a:rPr>
              <a:t>Conclusions</a:t>
            </a:r>
          </a:p>
        </p:txBody>
      </p:sp>
      <p:sp>
        <p:nvSpPr>
          <p:cNvPr id="503812" name="Text Box 4"/>
          <p:cNvSpPr txBox="1">
            <a:spLocks noChangeArrowheads="1"/>
          </p:cNvSpPr>
          <p:nvPr/>
        </p:nvSpPr>
        <p:spPr bwMode="auto">
          <a:xfrm>
            <a:off x="971550" y="1808163"/>
            <a:ext cx="8172450" cy="655564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 marL="457200" indent="-457200"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1265238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901825" indent="-4572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2538413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3175000" indent="-4572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363220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408940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454660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500380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50000"/>
              </a:spcBef>
              <a:buFont typeface="Wingdings 2" pitchFamily="18" charset="2"/>
              <a:buChar char="¡"/>
            </a:pPr>
            <a:r>
              <a:rPr lang="en-US" altLang="de-DE" sz="2000" dirty="0" smtClean="0">
                <a:sym typeface="Wingdings 2" pitchFamily="18" charset="2"/>
              </a:rPr>
              <a:t>Data availability and accuracy</a:t>
            </a:r>
          </a:p>
          <a:p>
            <a:pPr lvl="1" eaLnBrk="1" hangingPunct="1">
              <a:spcBef>
                <a:spcPct val="50000"/>
              </a:spcBef>
            </a:pPr>
            <a:r>
              <a:rPr lang="en-US" altLang="de-DE" sz="2000" dirty="0" smtClean="0">
                <a:sym typeface="Wingdings 2" pitchFamily="18" charset="2"/>
              </a:rPr>
              <a:t>Multi-temporal </a:t>
            </a:r>
            <a:r>
              <a:rPr lang="en-US" altLang="de-DE" sz="2000" dirty="0" err="1" smtClean="0">
                <a:sym typeface="Wingdings 2" pitchFamily="18" charset="2"/>
              </a:rPr>
              <a:t>orthophotos</a:t>
            </a:r>
            <a:r>
              <a:rPr lang="en-US" altLang="de-DE" sz="2000" dirty="0" smtClean="0">
                <a:sym typeface="Wingdings 2" pitchFamily="18" charset="2"/>
              </a:rPr>
              <a:t> (3-year </a:t>
            </a:r>
            <a:r>
              <a:rPr lang="en-US" altLang="de-DE" sz="2000" dirty="0" smtClean="0">
                <a:sym typeface="Wingdings 2" pitchFamily="18" charset="2"/>
              </a:rPr>
              <a:t>interval</a:t>
            </a:r>
            <a:r>
              <a:rPr lang="en-US" altLang="de-DE" sz="2000" dirty="0" smtClean="0">
                <a:sym typeface="Wingdings 2" pitchFamily="18" charset="2"/>
              </a:rPr>
              <a:t>) are available.</a:t>
            </a:r>
          </a:p>
          <a:p>
            <a:pPr lvl="1" eaLnBrk="1" hangingPunct="1">
              <a:spcBef>
                <a:spcPct val="50000"/>
              </a:spcBef>
            </a:pPr>
            <a:r>
              <a:rPr lang="en-US" altLang="de-DE" sz="2000" dirty="0">
                <a:sym typeface="Wingdings 2" pitchFamily="18" charset="2"/>
              </a:rPr>
              <a:t>Geometric quality of </a:t>
            </a:r>
            <a:r>
              <a:rPr lang="en-US" altLang="de-DE" sz="2000" dirty="0" err="1">
                <a:sym typeface="Wingdings 2" pitchFamily="18" charset="2"/>
              </a:rPr>
              <a:t>orthophotos</a:t>
            </a:r>
            <a:r>
              <a:rPr lang="en-US" altLang="de-DE" sz="2000" dirty="0">
                <a:sym typeface="Wingdings 2" pitchFamily="18" charset="2"/>
              </a:rPr>
              <a:t> is generally </a:t>
            </a:r>
            <a:r>
              <a:rPr lang="en-US" altLang="de-DE" sz="2000" dirty="0" smtClean="0">
                <a:sym typeface="Wingdings 2" pitchFamily="18" charset="2"/>
              </a:rPr>
              <a:t>high.</a:t>
            </a:r>
          </a:p>
          <a:p>
            <a:pPr lvl="1" eaLnBrk="1" hangingPunct="1">
              <a:spcBef>
                <a:spcPct val="50000"/>
              </a:spcBef>
            </a:pPr>
            <a:r>
              <a:rPr lang="en-US" altLang="de-DE" sz="2000" dirty="0" smtClean="0">
                <a:sym typeface="Wingdings 2" pitchFamily="18" charset="2"/>
              </a:rPr>
              <a:t>Relative registration error of ±60 cm for any two </a:t>
            </a:r>
            <a:r>
              <a:rPr lang="en-US" altLang="de-DE" sz="2000" dirty="0" err="1" smtClean="0">
                <a:sym typeface="Wingdings 2" pitchFamily="18" charset="2"/>
              </a:rPr>
              <a:t>orthophotos</a:t>
            </a:r>
            <a:r>
              <a:rPr lang="en-US" altLang="de-DE" sz="2000" dirty="0" smtClean="0">
                <a:sym typeface="Wingdings 2" pitchFamily="18" charset="2"/>
              </a:rPr>
              <a:t>, thus</a:t>
            </a:r>
          </a:p>
          <a:p>
            <a:pPr lvl="1" eaLnBrk="1" hangingPunct="1">
              <a:spcBef>
                <a:spcPct val="50000"/>
              </a:spcBef>
            </a:pPr>
            <a:r>
              <a:rPr lang="en-US" altLang="de-DE" sz="2000" dirty="0" smtClean="0">
                <a:sym typeface="Wingdings 2" pitchFamily="18" charset="2"/>
              </a:rPr>
              <a:t>3-year interval: accuracy is approx. ±20 cm/a;</a:t>
            </a:r>
          </a:p>
          <a:p>
            <a:pPr lvl="1" eaLnBrk="1" hangingPunct="1">
              <a:spcBef>
                <a:spcPct val="50000"/>
              </a:spcBef>
            </a:pPr>
            <a:r>
              <a:rPr lang="en-US" altLang="de-DE" sz="2000" dirty="0" smtClean="0">
                <a:sym typeface="Wingdings 2" pitchFamily="18" charset="2"/>
              </a:rPr>
              <a:t>The detection of slow moving rock glaciers is not possible.</a:t>
            </a:r>
          </a:p>
          <a:p>
            <a:pPr lvl="1" eaLnBrk="1" hangingPunct="1">
              <a:spcBef>
                <a:spcPct val="50000"/>
              </a:spcBef>
            </a:pPr>
            <a:r>
              <a:rPr lang="en-US" altLang="de-DE" sz="2000" dirty="0" smtClean="0">
                <a:sym typeface="Wingdings 2" pitchFamily="18" charset="2"/>
              </a:rPr>
              <a:t>Ortho-rectification quality is mainly influenced by DEM.</a:t>
            </a:r>
          </a:p>
          <a:p>
            <a:pPr lvl="1" eaLnBrk="1" hangingPunct="1">
              <a:spcBef>
                <a:spcPct val="50000"/>
              </a:spcBef>
            </a:pPr>
            <a:r>
              <a:rPr lang="en-US" altLang="de-DE" sz="2000" dirty="0" smtClean="0">
                <a:sym typeface="Wingdings 2" pitchFamily="18" charset="2"/>
              </a:rPr>
              <a:t>The current availability of multi-temporal governmental</a:t>
            </a:r>
            <a:br>
              <a:rPr lang="en-US" altLang="de-DE" sz="2000" dirty="0" smtClean="0">
                <a:sym typeface="Wingdings 2" pitchFamily="18" charset="2"/>
              </a:rPr>
            </a:br>
            <a:r>
              <a:rPr lang="en-US" altLang="de-DE" sz="2000" dirty="0" smtClean="0">
                <a:sym typeface="Wingdings 2" pitchFamily="18" charset="2"/>
              </a:rPr>
              <a:t>DEMs is limited.</a:t>
            </a:r>
          </a:p>
          <a:p>
            <a:pPr lvl="1" eaLnBrk="1" hangingPunct="1">
              <a:spcBef>
                <a:spcPct val="50000"/>
              </a:spcBef>
            </a:pPr>
            <a:r>
              <a:rPr lang="en-US" altLang="de-DE" sz="2000" dirty="0" smtClean="0">
                <a:sym typeface="Wingdings 2" pitchFamily="18" charset="2"/>
              </a:rPr>
              <a:t>DEMs offer great potential in change detection.  </a:t>
            </a:r>
            <a:endParaRPr lang="en-US" altLang="de-DE" sz="2000" dirty="0">
              <a:sym typeface="Wingdings 2" pitchFamily="18" charset="2"/>
            </a:endParaRPr>
          </a:p>
          <a:p>
            <a:pPr lvl="1" eaLnBrk="1" hangingPunct="1">
              <a:spcBef>
                <a:spcPct val="50000"/>
              </a:spcBef>
            </a:pPr>
            <a:endParaRPr lang="en-US" altLang="de-DE" sz="2000" dirty="0" smtClean="0">
              <a:sym typeface="Wingdings 2" pitchFamily="18" charset="2"/>
            </a:endParaRPr>
          </a:p>
          <a:p>
            <a:pPr lvl="1" eaLnBrk="1" hangingPunct="1">
              <a:spcBef>
                <a:spcPct val="50000"/>
              </a:spcBef>
            </a:pPr>
            <a:endParaRPr lang="en-US" altLang="de-DE" sz="2000" dirty="0">
              <a:sym typeface="Wingdings 2" pitchFamily="18" charset="2"/>
            </a:endParaRPr>
          </a:p>
          <a:p>
            <a:pPr lvl="1" eaLnBrk="1" hangingPunct="1">
              <a:spcBef>
                <a:spcPct val="50000"/>
              </a:spcBef>
            </a:pPr>
            <a:endParaRPr lang="en-US" altLang="de-DE" sz="2000" dirty="0" smtClean="0">
              <a:sym typeface="Wingdings 2" pitchFamily="18" charset="2"/>
            </a:endParaRPr>
          </a:p>
          <a:p>
            <a:pPr eaLnBrk="1" hangingPunct="1">
              <a:spcBef>
                <a:spcPct val="50000"/>
              </a:spcBef>
              <a:buFont typeface="Wingdings 2" pitchFamily="18" charset="2"/>
              <a:buChar char="¡"/>
            </a:pPr>
            <a:endParaRPr lang="en-US" altLang="de-DE" sz="2000" dirty="0">
              <a:sym typeface="Wingdings 2" pitchFamily="18" charset="2"/>
            </a:endParaRPr>
          </a:p>
        </p:txBody>
      </p:sp>
      <p:sp>
        <p:nvSpPr>
          <p:cNvPr id="20484" name="Rectangle 19"/>
          <p:cNvSpPr>
            <a:spLocks noGrp="1" noChangeArrowheads="1"/>
          </p:cNvSpPr>
          <p:nvPr>
            <p:ph type="title"/>
          </p:nvPr>
        </p:nvSpPr>
        <p:spPr>
          <a:xfrm>
            <a:off x="1144588" y="227013"/>
            <a:ext cx="6484937" cy="646112"/>
          </a:xfrm>
          <a:noFill/>
        </p:spPr>
        <p:txBody>
          <a:bodyPr/>
          <a:lstStyle/>
          <a:p>
            <a:pPr marL="0" indent="0" eaLnBrk="1" hangingPunct="1">
              <a:buFontTx/>
              <a:buNone/>
            </a:pPr>
            <a:r>
              <a:rPr lang="de-DE" altLang="de-DE" b="0" smtClean="0"/>
              <a:t>Regional quantification of rock glacier movement</a:t>
            </a:r>
            <a:br>
              <a:rPr lang="de-DE" altLang="de-DE" b="0" smtClean="0"/>
            </a:br>
            <a:r>
              <a:rPr lang="de-DE" altLang="de-DE" b="0" smtClean="0"/>
              <a:t>in Austria using governmental GIS data</a:t>
            </a:r>
            <a:endParaRPr lang="de-DE" altLang="de-DE" smtClean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8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81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81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81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81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81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812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812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812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Text Box 3"/>
          <p:cNvSpPr txBox="1">
            <a:spLocks noChangeArrowheads="1"/>
          </p:cNvSpPr>
          <p:nvPr/>
        </p:nvSpPr>
        <p:spPr bwMode="auto">
          <a:xfrm>
            <a:off x="971550" y="1304925"/>
            <a:ext cx="1867819" cy="40011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 marL="457200" indent="-457200"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914400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371600" indent="-4572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1909763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546350" indent="-4572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30035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34607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39179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437515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de-DE" sz="2000" dirty="0">
                <a:solidFill>
                  <a:srgbClr val="FF0000"/>
                </a:solidFill>
              </a:rPr>
              <a:t>6</a:t>
            </a:r>
            <a:r>
              <a:rPr lang="en-US" altLang="de-DE" sz="2000" dirty="0" smtClean="0">
                <a:solidFill>
                  <a:srgbClr val="FF0000"/>
                </a:solidFill>
              </a:rPr>
              <a:t>. </a:t>
            </a:r>
            <a:r>
              <a:rPr lang="en-US" altLang="de-DE" sz="2000" dirty="0">
                <a:solidFill>
                  <a:srgbClr val="FF0000"/>
                </a:solidFill>
              </a:rPr>
              <a:t>Conclusions</a:t>
            </a:r>
          </a:p>
        </p:txBody>
      </p:sp>
      <p:sp>
        <p:nvSpPr>
          <p:cNvPr id="503812" name="Text Box 4"/>
          <p:cNvSpPr txBox="1">
            <a:spLocks noChangeArrowheads="1"/>
          </p:cNvSpPr>
          <p:nvPr/>
        </p:nvSpPr>
        <p:spPr bwMode="auto">
          <a:xfrm>
            <a:off x="971550" y="1808163"/>
            <a:ext cx="8172450" cy="378565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 marL="457200" indent="-457200"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1265238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901825" indent="-4572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2538413" indent="-4572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3175000" indent="-4572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363220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408940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454660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5003800" indent="-4572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50000"/>
              </a:spcBef>
              <a:buFont typeface="Wingdings 2" pitchFamily="18" charset="2"/>
              <a:buChar char="¡"/>
            </a:pPr>
            <a:r>
              <a:rPr lang="en-US" altLang="de-DE" sz="2000" dirty="0" smtClean="0">
                <a:sym typeface="Wingdings 2" pitchFamily="18" charset="2"/>
              </a:rPr>
              <a:t>Rock glacier speed-up and climate relationship</a:t>
            </a:r>
          </a:p>
          <a:p>
            <a:pPr lvl="1" eaLnBrk="1" hangingPunct="1">
              <a:spcBef>
                <a:spcPct val="50000"/>
              </a:spcBef>
            </a:pPr>
            <a:r>
              <a:rPr lang="en-US" altLang="de-DE" sz="2000" dirty="0" smtClean="0">
                <a:sym typeface="Wingdings 2" pitchFamily="18" charset="2"/>
              </a:rPr>
              <a:t>Almost all fast moving rock glaciers in the study area</a:t>
            </a:r>
            <a:br>
              <a:rPr lang="en-US" altLang="de-DE" sz="2000" dirty="0" smtClean="0">
                <a:sym typeface="Wingdings 2" pitchFamily="18" charset="2"/>
              </a:rPr>
            </a:br>
            <a:r>
              <a:rPr lang="en-US" altLang="de-DE" sz="2000" dirty="0" smtClean="0">
                <a:sym typeface="Wingdings 2" pitchFamily="18" charset="2"/>
              </a:rPr>
              <a:t>have increased their mean annual flow velocities.</a:t>
            </a:r>
          </a:p>
          <a:p>
            <a:pPr lvl="1" eaLnBrk="1" hangingPunct="1">
              <a:spcBef>
                <a:spcPct val="50000"/>
              </a:spcBef>
            </a:pPr>
            <a:r>
              <a:rPr lang="en-US" altLang="de-DE" sz="2000" dirty="0" smtClean="0">
                <a:sym typeface="Wingdings 2" pitchFamily="18" charset="2"/>
              </a:rPr>
              <a:t>This regional signal is also confirmed</a:t>
            </a:r>
            <a:br>
              <a:rPr lang="en-US" altLang="de-DE" sz="2000" dirty="0" smtClean="0">
                <a:sym typeface="Wingdings 2" pitchFamily="18" charset="2"/>
              </a:rPr>
            </a:br>
            <a:r>
              <a:rPr lang="en-US" altLang="de-DE" sz="2000" dirty="0" smtClean="0">
                <a:sym typeface="Wingdings 2" pitchFamily="18" charset="2"/>
              </a:rPr>
              <a:t>on an Alpine-wide scale.</a:t>
            </a:r>
          </a:p>
          <a:p>
            <a:pPr lvl="1" eaLnBrk="1" hangingPunct="1">
              <a:spcBef>
                <a:spcPct val="50000"/>
              </a:spcBef>
            </a:pPr>
            <a:r>
              <a:rPr lang="en-US" altLang="de-DE" sz="2000" dirty="0" smtClean="0">
                <a:sym typeface="Wingdings 2" pitchFamily="18" charset="2"/>
              </a:rPr>
              <a:t>Warmer temperatures favor higher velocities.</a:t>
            </a:r>
          </a:p>
          <a:p>
            <a:pPr lvl="1" eaLnBrk="1" hangingPunct="1">
              <a:spcBef>
                <a:spcPct val="50000"/>
              </a:spcBef>
            </a:pPr>
            <a:endParaRPr lang="en-US" altLang="de-DE" sz="2000" dirty="0">
              <a:sym typeface="Wingdings 2" pitchFamily="18" charset="2"/>
            </a:endParaRPr>
          </a:p>
          <a:p>
            <a:pPr lvl="1" eaLnBrk="1" hangingPunct="1">
              <a:spcBef>
                <a:spcPct val="50000"/>
              </a:spcBef>
            </a:pPr>
            <a:endParaRPr lang="en-US" altLang="de-DE" sz="2000" dirty="0" smtClean="0">
              <a:sym typeface="Wingdings 2" pitchFamily="18" charset="2"/>
            </a:endParaRPr>
          </a:p>
          <a:p>
            <a:pPr eaLnBrk="1" hangingPunct="1">
              <a:spcBef>
                <a:spcPct val="50000"/>
              </a:spcBef>
              <a:buFont typeface="Wingdings 2" pitchFamily="18" charset="2"/>
              <a:buChar char="¡"/>
            </a:pPr>
            <a:endParaRPr lang="en-US" altLang="de-DE" sz="2000" dirty="0">
              <a:sym typeface="Wingdings 2" pitchFamily="18" charset="2"/>
            </a:endParaRPr>
          </a:p>
        </p:txBody>
      </p:sp>
      <p:sp>
        <p:nvSpPr>
          <p:cNvPr id="20484" name="Rectangle 19"/>
          <p:cNvSpPr>
            <a:spLocks noGrp="1" noChangeArrowheads="1"/>
          </p:cNvSpPr>
          <p:nvPr>
            <p:ph type="title"/>
          </p:nvPr>
        </p:nvSpPr>
        <p:spPr>
          <a:xfrm>
            <a:off x="1144588" y="227013"/>
            <a:ext cx="6484937" cy="646112"/>
          </a:xfrm>
          <a:noFill/>
        </p:spPr>
        <p:txBody>
          <a:bodyPr/>
          <a:lstStyle/>
          <a:p>
            <a:pPr marL="0" indent="0" eaLnBrk="1" hangingPunct="1">
              <a:buFontTx/>
              <a:buNone/>
            </a:pPr>
            <a:r>
              <a:rPr lang="de-DE" altLang="de-DE" b="0" smtClean="0"/>
              <a:t>Regional quantification of rock glacier movement</a:t>
            </a:r>
            <a:br>
              <a:rPr lang="de-DE" altLang="de-DE" b="0" smtClean="0"/>
            </a:br>
            <a:r>
              <a:rPr lang="de-DE" altLang="de-DE" b="0" smtClean="0"/>
              <a:t>in Austria using governmental GIS data</a:t>
            </a:r>
            <a:endParaRPr lang="de-DE" altLang="de-DE" smtClean="0"/>
          </a:p>
        </p:txBody>
      </p:sp>
    </p:spTree>
    <p:extLst>
      <p:ext uri="{BB962C8B-B14F-4D97-AF65-F5344CB8AC3E}">
        <p14:creationId xmlns:p14="http://schemas.microsoft.com/office/powerpoint/2010/main" val="367390744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8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81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81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381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Text Box 3"/>
          <p:cNvSpPr txBox="1">
            <a:spLocks noChangeArrowheads="1"/>
          </p:cNvSpPr>
          <p:nvPr/>
        </p:nvSpPr>
        <p:spPr bwMode="auto">
          <a:xfrm>
            <a:off x="971550" y="1304925"/>
            <a:ext cx="7308850" cy="4032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spcBef>
                <a:spcPct val="20000"/>
              </a:spcBef>
              <a:defRPr sz="16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16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16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16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de-DE" altLang="de-DE" sz="2000"/>
              <a:t>For further information, please contact:</a:t>
            </a:r>
            <a:br>
              <a:rPr lang="de-DE" altLang="de-DE" sz="2000"/>
            </a:br>
            <a:r>
              <a:rPr lang="de-DE" altLang="de-DE" sz="2000"/>
              <a:t/>
            </a:r>
            <a:br>
              <a:rPr lang="de-DE" altLang="de-DE" sz="2000"/>
            </a:br>
            <a:r>
              <a:rPr lang="de-DE" altLang="de-DE" sz="2000"/>
              <a:t>Viktor Kaufmann</a:t>
            </a:r>
            <a:br>
              <a:rPr lang="de-DE" altLang="de-DE" sz="2000"/>
            </a:br>
            <a:r>
              <a:rPr lang="de-DE" altLang="de-DE" sz="2000"/>
              <a:t/>
            </a:r>
            <a:br>
              <a:rPr lang="de-DE" altLang="de-DE" sz="2000"/>
            </a:br>
            <a:r>
              <a:rPr lang="de-DE" altLang="de-DE" sz="2000"/>
              <a:t>Institute of Geodesy</a:t>
            </a:r>
            <a:br>
              <a:rPr lang="de-DE" altLang="de-DE" sz="2000"/>
            </a:br>
            <a:r>
              <a:rPr lang="de-DE" altLang="de-DE" sz="2000"/>
              <a:t>Working Group Remote Sensing and Photogrammetry</a:t>
            </a:r>
            <a:br>
              <a:rPr lang="de-DE" altLang="de-DE" sz="2000"/>
            </a:br>
            <a:r>
              <a:rPr lang="de-DE" altLang="de-DE" sz="2000"/>
              <a:t>Graz University of Technology</a:t>
            </a:r>
            <a:br>
              <a:rPr lang="de-DE" altLang="de-DE" sz="2000"/>
            </a:br>
            <a:r>
              <a:rPr lang="de-DE" altLang="de-DE" sz="2000"/>
              <a:t/>
            </a:r>
            <a:br>
              <a:rPr lang="de-DE" altLang="de-DE" sz="2000"/>
            </a:br>
            <a:r>
              <a:rPr lang="de-DE" altLang="de-DE"/>
              <a:t>Steyrergasse 30</a:t>
            </a:r>
            <a:br>
              <a:rPr lang="de-DE" altLang="de-DE"/>
            </a:br>
            <a:r>
              <a:rPr lang="de-DE" altLang="de-DE"/>
              <a:t>A-8010 Graz, Austria</a:t>
            </a:r>
            <a:br>
              <a:rPr lang="de-DE" altLang="de-DE"/>
            </a:br>
            <a:r>
              <a:rPr lang="de-DE" altLang="de-DE"/>
              <a:t/>
            </a:r>
            <a:br>
              <a:rPr lang="de-DE" altLang="de-DE"/>
            </a:br>
            <a:r>
              <a:rPr lang="de-DE" altLang="de-DE"/>
              <a:t>E-mail: viktor.kaufmann@tugraz.at </a:t>
            </a:r>
            <a:br>
              <a:rPr lang="de-DE" altLang="de-DE"/>
            </a:br>
            <a:r>
              <a:rPr lang="de-DE" altLang="de-DE"/>
              <a:t>http://www.geoimaging.tugraz.at/viktor.kaufmann/</a:t>
            </a:r>
            <a:br>
              <a:rPr lang="de-DE" altLang="de-DE"/>
            </a:br>
            <a:endParaRPr lang="de-DE" altLang="de-DE"/>
          </a:p>
        </p:txBody>
      </p:sp>
      <p:sp>
        <p:nvSpPr>
          <p:cNvPr id="21507" name="Rectangle 19"/>
          <p:cNvSpPr>
            <a:spLocks noGrp="1" noChangeArrowheads="1"/>
          </p:cNvSpPr>
          <p:nvPr>
            <p:ph type="title"/>
          </p:nvPr>
        </p:nvSpPr>
        <p:spPr>
          <a:xfrm>
            <a:off x="1144588" y="227013"/>
            <a:ext cx="6484937" cy="646112"/>
          </a:xfrm>
          <a:noFill/>
        </p:spPr>
        <p:txBody>
          <a:bodyPr/>
          <a:lstStyle/>
          <a:p>
            <a:pPr marL="0" indent="0" eaLnBrk="1" hangingPunct="1">
              <a:buFontTx/>
              <a:buNone/>
            </a:pPr>
            <a:r>
              <a:rPr lang="de-DE" altLang="de-DE" b="0" smtClean="0"/>
              <a:t>Regional quantification of rock glacier movement</a:t>
            </a:r>
            <a:br>
              <a:rPr lang="de-DE" altLang="de-DE" b="0" smtClean="0"/>
            </a:br>
            <a:r>
              <a:rPr lang="de-DE" altLang="de-DE" b="0" smtClean="0"/>
              <a:t>in Austria using governmental GIS data</a:t>
            </a:r>
            <a:endParaRPr lang="de-DE" altLang="de-DE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Standarddesign">
  <a:themeElements>
    <a:clrScheme name="Standarddesign 2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Standard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Lariss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Standarddesign 1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Standarddesign 2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Standarddesign 3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Standarddesign 4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Standarddesign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Standarddesign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Standarddesign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Larissa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Larissa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Lariss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Larissa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Larissa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Lariss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421</Words>
  <Application>Microsoft Office PowerPoint</Application>
  <PresentationFormat>Bildschirmpräsentation (4:3)</PresentationFormat>
  <Paragraphs>107</Paragraphs>
  <Slides>16</Slides>
  <Notes>16</Notes>
  <HiddenSlides>0</HiddenSlides>
  <MMClips>0</MMClips>
  <ScaleCrop>false</ScaleCrop>
  <HeadingPairs>
    <vt:vector size="4" baseType="variant">
      <vt:variant>
        <vt:lpstr>Design</vt:lpstr>
      </vt:variant>
      <vt:variant>
        <vt:i4>1</vt:i4>
      </vt:variant>
      <vt:variant>
        <vt:lpstr>Folientitel</vt:lpstr>
      </vt:variant>
      <vt:variant>
        <vt:i4>16</vt:i4>
      </vt:variant>
    </vt:vector>
  </HeadingPairs>
  <TitlesOfParts>
    <vt:vector size="17" baseType="lpstr">
      <vt:lpstr>Standarddesign</vt:lpstr>
      <vt:lpstr>PowerPoint-Präsentation</vt:lpstr>
      <vt:lpstr>Regional quantification of rock glacier movement in Austria using governmental GIS data</vt:lpstr>
      <vt:lpstr>Regional quantification of rock glacier movement in Austria using governmental GIS data</vt:lpstr>
      <vt:lpstr>Regional quantification of rock glacier movement in Austria using governmental GIS data</vt:lpstr>
      <vt:lpstr>Regional quantification of rock glacier movement in Austria using governmental GIS data</vt:lpstr>
      <vt:lpstr>Regional quantification of rock glacier movement in Austria using governmental GIS data</vt:lpstr>
      <vt:lpstr>Regional quantification of rock glacier movement in Austria using governmental GIS data</vt:lpstr>
      <vt:lpstr>Regional quantification of rock glacier movement in Austria using governmental GIS data</vt:lpstr>
      <vt:lpstr>Regional quantification of rock glacier movement in Austria using governmental GIS data</vt:lpstr>
      <vt:lpstr>Regional quantification of rock glacier movement in Austria using governmental GIS data</vt:lpstr>
      <vt:lpstr>Regional quantification of rock glacier movement in Austria using governmental GIS data</vt:lpstr>
      <vt:lpstr>Regional quantification of rock glacier movement in Austria using governmental GIS data</vt:lpstr>
      <vt:lpstr>Regional quantification of rock glacier movement in Austria using governmental GIS data</vt:lpstr>
      <vt:lpstr>Regional quantification of rock glacier movement in Austria using governmental GIS data</vt:lpstr>
      <vt:lpstr>Regional quantification of rock glacier movement in Austria using governmental GIS data</vt:lpstr>
      <vt:lpstr>Regional quantification of rock glacier movement in Austria using governmental GIS data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PowerPoint-Präsentation</dc:title>
  <dc:creator>Viktor Kaufmann / Victor Mercator</dc:creator>
  <cp:lastModifiedBy>Viktor Kaufmann</cp:lastModifiedBy>
  <cp:revision>345</cp:revision>
  <cp:lastPrinted>2015-06-15T08:41:35Z</cp:lastPrinted>
  <dcterms:created xsi:type="dcterms:W3CDTF">2000-11-09T15:08:51Z</dcterms:created>
  <dcterms:modified xsi:type="dcterms:W3CDTF">2015-06-15T08:42:27Z</dcterms:modified>
</cp:coreProperties>
</file>