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28" r:id="rId2"/>
    <p:sldId id="367" r:id="rId3"/>
    <p:sldId id="382" r:id="rId4"/>
    <p:sldId id="368" r:id="rId5"/>
    <p:sldId id="370" r:id="rId6"/>
    <p:sldId id="371" r:id="rId7"/>
    <p:sldId id="372" r:id="rId8"/>
    <p:sldId id="373" r:id="rId9"/>
    <p:sldId id="374" r:id="rId10"/>
    <p:sldId id="375" r:id="rId11"/>
    <p:sldId id="381" r:id="rId12"/>
    <p:sldId id="377" r:id="rId13"/>
    <p:sldId id="378" r:id="rId14"/>
    <p:sldId id="379" r:id="rId15"/>
    <p:sldId id="380" r:id="rId16"/>
    <p:sldId id="384" r:id="rId17"/>
    <p:sldId id="383" r:id="rId18"/>
    <p:sldId id="385" r:id="rId19"/>
    <p:sldId id="388" r:id="rId20"/>
    <p:sldId id="387" r:id="rId21"/>
    <p:sldId id="389" r:id="rId22"/>
    <p:sldId id="390" r:id="rId23"/>
    <p:sldId id="396" r:id="rId24"/>
    <p:sldId id="394" r:id="rId25"/>
    <p:sldId id="391" r:id="rId26"/>
    <p:sldId id="393" r:id="rId27"/>
    <p:sldId id="392" r:id="rId28"/>
    <p:sldId id="347" r:id="rId29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FF00"/>
    <a:srgbClr val="0101FF"/>
    <a:srgbClr val="00FFFF"/>
    <a:srgbClr val="0000FF"/>
    <a:srgbClr val="EAEAEA"/>
    <a:srgbClr val="00FF00"/>
    <a:srgbClr val="66FF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4686" autoAdjust="0"/>
  </p:normalViewPr>
  <p:slideViewPr>
    <p:cSldViewPr snapToObjects="1" showGuides="1">
      <p:cViewPr>
        <p:scale>
          <a:sx n="150" d="100"/>
          <a:sy n="150" d="100"/>
        </p:scale>
        <p:origin x="-408" y="-72"/>
      </p:cViewPr>
      <p:guideLst>
        <p:guide orient="horz"/>
        <p:guide orient="horz" pos="4156"/>
        <p:guide orient="horz" pos="96"/>
        <p:guide orient="horz" pos="804"/>
        <p:guide orient="horz" pos="3271"/>
        <p:guide orient="horz" pos="346"/>
        <p:guide orient="horz" pos="2160"/>
        <p:guide orient="horz" pos="686"/>
        <p:guide pos="5080"/>
        <p:guide pos="5472"/>
        <p:guide pos="96"/>
        <p:guide pos="5602"/>
        <p:guide pos="431"/>
        <p:guide pos="3168"/>
        <p:guide pos="295"/>
        <p:guide pos="5284"/>
        <p:guide pos="1995"/>
        <p:guide pos="158"/>
        <p:guide pos="2880"/>
        <p:guide pos="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40" d="100"/>
          <a:sy n="40" d="100"/>
        </p:scale>
        <p:origin x="-1464" y="-82"/>
      </p:cViewPr>
      <p:guideLst>
        <p:guide orient="horz" pos="3224"/>
        <p:guide pos="223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36" tIns="47618" rIns="95236" bIns="47618" numCol="1" anchor="t" anchorCtr="0" compatLnSpc="1">
            <a:prstTxWarp prst="textNoShape">
              <a:avLst/>
            </a:prstTxWarp>
          </a:bodyPr>
          <a:lstStyle>
            <a:lvl1pPr defTabSz="952500">
              <a:defRPr sz="13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36" tIns="47618" rIns="95236" bIns="47618" numCol="1" anchor="t" anchorCtr="0" compatLnSpc="1">
            <a:prstTxWarp prst="textNoShape">
              <a:avLst/>
            </a:prstTxWarp>
          </a:bodyPr>
          <a:lstStyle>
            <a:lvl1pPr algn="r" defTabSz="952500">
              <a:defRPr sz="13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178" name="Rectangle 10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690100"/>
            <a:ext cx="3076575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36" tIns="47618" rIns="95236" bIns="47618" numCol="1" anchor="b" anchorCtr="0" compatLnSpc="1">
            <a:prstTxWarp prst="textNoShape">
              <a:avLst/>
            </a:prstTxWarp>
          </a:bodyPr>
          <a:lstStyle>
            <a:lvl1pPr defTabSz="952500">
              <a:defRPr sz="13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179" name="Rectangle 11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690100"/>
            <a:ext cx="3076575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36" tIns="47618" rIns="95236" bIns="47618" numCol="1" anchor="b" anchorCtr="0" compatLnSpc="1">
            <a:prstTxWarp prst="textNoShape">
              <a:avLst/>
            </a:prstTxWarp>
          </a:bodyPr>
          <a:lstStyle>
            <a:lvl1pPr algn="r" defTabSz="952500">
              <a:defRPr sz="1300"/>
            </a:lvl1pPr>
          </a:lstStyle>
          <a:p>
            <a:pPr>
              <a:defRPr/>
            </a:pPr>
            <a:fld id="{C973E45D-6B17-4931-B119-B7B6F02959E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4610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36" tIns="47618" rIns="95236" bIns="47618" numCol="1" anchor="t" anchorCtr="0" compatLnSpc="1">
            <a:prstTxWarp prst="textNoShape">
              <a:avLst/>
            </a:prstTxWarp>
          </a:bodyPr>
          <a:lstStyle>
            <a:lvl1pPr defTabSz="95250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36" tIns="47618" rIns="95236" bIns="47618" numCol="1" anchor="t" anchorCtr="0" compatLnSpc="1">
            <a:prstTxWarp prst="textNoShape">
              <a:avLst/>
            </a:prstTxWarp>
          </a:bodyPr>
          <a:lstStyle>
            <a:lvl1pPr algn="r" defTabSz="95250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5175"/>
            <a:ext cx="5119687" cy="3840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36" tIns="47618" rIns="95236" bIns="476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smtClean="0"/>
              <a:t>Klicken Sie, um die Formate des Vorlagentextes zu bearbeiten</a:t>
            </a:r>
          </a:p>
          <a:p>
            <a:pPr lvl="1"/>
            <a:r>
              <a:rPr lang="de-DE" altLang="de-DE" noProof="0" smtClean="0"/>
              <a:t>Zweite Ebene</a:t>
            </a:r>
          </a:p>
          <a:p>
            <a:pPr lvl="2"/>
            <a:r>
              <a:rPr lang="de-DE" altLang="de-DE" noProof="0" smtClean="0"/>
              <a:t>Dritte Ebene</a:t>
            </a:r>
          </a:p>
          <a:p>
            <a:pPr lvl="3"/>
            <a:r>
              <a:rPr lang="de-DE" altLang="de-DE" noProof="0" smtClean="0"/>
              <a:t>Vierte Ebene</a:t>
            </a:r>
          </a:p>
          <a:p>
            <a:pPr lvl="4"/>
            <a:r>
              <a:rPr lang="de-DE" altLang="de-DE" noProof="0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36" tIns="47618" rIns="95236" bIns="47618" numCol="1" anchor="b" anchorCtr="0" compatLnSpc="1">
            <a:prstTxWarp prst="textNoShape">
              <a:avLst/>
            </a:prstTxWarp>
          </a:bodyPr>
          <a:lstStyle>
            <a:lvl1pPr defTabSz="95250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36" tIns="47618" rIns="95236" bIns="47618" numCol="1" anchor="b" anchorCtr="0" compatLnSpc="1">
            <a:prstTxWarp prst="textNoShape">
              <a:avLst/>
            </a:prstTxWarp>
          </a:bodyPr>
          <a:lstStyle>
            <a:lvl1pPr algn="r" defTabSz="95250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907BF9B3-8AAF-4D25-A02B-E0F00F7B912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041706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C7DF13-53C2-424C-A905-E05B07CA2E9D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1</a:t>
            </a:fld>
            <a:endParaRPr lang="de-DE" altLang="de-DE" sz="13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C7DF13-53C2-424C-A905-E05B07CA2E9D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10</a:t>
            </a:fld>
            <a:endParaRPr lang="de-DE" altLang="de-DE" sz="13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C7DF13-53C2-424C-A905-E05B07CA2E9D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11</a:t>
            </a:fld>
            <a:endParaRPr lang="de-DE" altLang="de-DE" sz="13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C7DF13-53C2-424C-A905-E05B07CA2E9D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12</a:t>
            </a:fld>
            <a:endParaRPr lang="de-DE" altLang="de-DE" sz="13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C7DF13-53C2-424C-A905-E05B07CA2E9D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13</a:t>
            </a:fld>
            <a:endParaRPr lang="de-DE" altLang="de-DE" sz="13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C7DF13-53C2-424C-A905-E05B07CA2E9D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14</a:t>
            </a:fld>
            <a:endParaRPr lang="de-DE" altLang="de-DE" sz="13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C7DF13-53C2-424C-A905-E05B07CA2E9D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15</a:t>
            </a:fld>
            <a:endParaRPr lang="de-DE" altLang="de-DE" sz="13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C7DF13-53C2-424C-A905-E05B07CA2E9D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16</a:t>
            </a:fld>
            <a:endParaRPr lang="de-DE" altLang="de-DE" sz="13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C7DF13-53C2-424C-A905-E05B07CA2E9D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17</a:t>
            </a:fld>
            <a:endParaRPr lang="de-DE" altLang="de-DE" sz="13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C7DF13-53C2-424C-A905-E05B07CA2E9D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18</a:t>
            </a:fld>
            <a:endParaRPr lang="de-DE" altLang="de-DE" sz="13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C7DF13-53C2-424C-A905-E05B07CA2E9D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19</a:t>
            </a:fld>
            <a:endParaRPr lang="de-DE" altLang="de-DE" sz="13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C7DF13-53C2-424C-A905-E05B07CA2E9D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2</a:t>
            </a:fld>
            <a:endParaRPr lang="de-DE" altLang="de-DE" sz="13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C7DF13-53C2-424C-A905-E05B07CA2E9D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20</a:t>
            </a:fld>
            <a:endParaRPr lang="de-DE" altLang="de-DE" sz="13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C7DF13-53C2-424C-A905-E05B07CA2E9D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21</a:t>
            </a:fld>
            <a:endParaRPr lang="de-DE" altLang="de-DE" sz="13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C7DF13-53C2-424C-A905-E05B07CA2E9D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22</a:t>
            </a:fld>
            <a:endParaRPr lang="de-DE" altLang="de-DE" sz="13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C7DF13-53C2-424C-A905-E05B07CA2E9D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23</a:t>
            </a:fld>
            <a:endParaRPr lang="de-DE" altLang="de-DE" sz="13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C7DF13-53C2-424C-A905-E05B07CA2E9D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24</a:t>
            </a:fld>
            <a:endParaRPr lang="de-DE" altLang="de-DE" sz="13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C7DF13-53C2-424C-A905-E05B07CA2E9D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25</a:t>
            </a:fld>
            <a:endParaRPr lang="de-DE" altLang="de-DE" sz="13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C7DF13-53C2-424C-A905-E05B07CA2E9D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26</a:t>
            </a:fld>
            <a:endParaRPr lang="de-DE" altLang="de-DE" sz="13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C7DF13-53C2-424C-A905-E05B07CA2E9D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27</a:t>
            </a:fld>
            <a:endParaRPr lang="de-DE" altLang="de-DE" sz="13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CFAD7EE-1BE1-4DA5-A4A9-149D7AC3CA63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28</a:t>
            </a:fld>
            <a:endParaRPr lang="de-DE" altLang="de-DE" sz="1300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C7DF13-53C2-424C-A905-E05B07CA2E9D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3</a:t>
            </a:fld>
            <a:endParaRPr lang="de-DE" altLang="de-DE" sz="13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C7DF13-53C2-424C-A905-E05B07CA2E9D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4</a:t>
            </a:fld>
            <a:endParaRPr lang="de-DE" altLang="de-DE" sz="13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C7DF13-53C2-424C-A905-E05B07CA2E9D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5</a:t>
            </a:fld>
            <a:endParaRPr lang="de-DE" altLang="de-DE" sz="13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C7DF13-53C2-424C-A905-E05B07CA2E9D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6</a:t>
            </a:fld>
            <a:endParaRPr lang="de-DE" altLang="de-DE" sz="13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C7DF13-53C2-424C-A905-E05B07CA2E9D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7</a:t>
            </a:fld>
            <a:endParaRPr lang="de-DE" altLang="de-DE" sz="13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C7DF13-53C2-424C-A905-E05B07CA2E9D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8</a:t>
            </a:fld>
            <a:endParaRPr lang="de-DE" altLang="de-DE" sz="13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25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C7DF13-53C2-424C-A905-E05B07CA2E9D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9</a:t>
            </a:fld>
            <a:endParaRPr lang="de-DE" altLang="de-DE" sz="13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12540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4445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4638" y="206375"/>
            <a:ext cx="2051050" cy="629126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68313" y="206375"/>
            <a:ext cx="6003925" cy="6291263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90520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00069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21024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8313" y="1219200"/>
            <a:ext cx="4027487" cy="5278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27488" cy="5278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63589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66744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04338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302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77584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04386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01738" y="206375"/>
            <a:ext cx="64849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dirty="0" smtClean="0"/>
              <a:t>DIGITALPHOTOGRAMMETRIE</a:t>
            </a:r>
            <a:br>
              <a:rPr lang="de-DE" altLang="de-DE" dirty="0" smtClean="0"/>
            </a:br>
            <a:endParaRPr lang="de-DE" altLang="de-DE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219200"/>
            <a:ext cx="8207375" cy="527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AT" altLang="de-DE" dirty="0" smtClean="0"/>
          </a:p>
        </p:txBody>
      </p:sp>
      <p:sp>
        <p:nvSpPr>
          <p:cNvPr id="1028" name="Line 12"/>
          <p:cNvSpPr>
            <a:spLocks noChangeShapeType="1"/>
          </p:cNvSpPr>
          <p:nvPr/>
        </p:nvSpPr>
        <p:spPr bwMode="auto">
          <a:xfrm>
            <a:off x="0" y="661035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029" name="Text Box 13"/>
          <p:cNvSpPr txBox="1">
            <a:spLocks noChangeArrowheads="1"/>
          </p:cNvSpPr>
          <p:nvPr/>
        </p:nvSpPr>
        <p:spPr bwMode="auto">
          <a:xfrm>
            <a:off x="139700" y="6603159"/>
            <a:ext cx="4075155" cy="22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000" dirty="0" smtClean="0"/>
              <a:t>2. Permafrost Austria Workshop, Schloss </a:t>
            </a:r>
            <a:r>
              <a:rPr lang="de-DE" altLang="de-DE" sz="1000" dirty="0" err="1" smtClean="0"/>
              <a:t>Trautenfels</a:t>
            </a:r>
            <a:r>
              <a:rPr lang="de-DE" altLang="de-DE" sz="1000" dirty="0" smtClean="0"/>
              <a:t>, 14.-16.10.2015</a:t>
            </a:r>
          </a:p>
        </p:txBody>
      </p:sp>
      <p:sp>
        <p:nvSpPr>
          <p:cNvPr id="1030" name="Text Box 17"/>
          <p:cNvSpPr txBox="1">
            <a:spLocks noChangeArrowheads="1"/>
          </p:cNvSpPr>
          <p:nvPr/>
        </p:nvSpPr>
        <p:spPr bwMode="auto">
          <a:xfrm>
            <a:off x="7873260" y="6603159"/>
            <a:ext cx="11272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000" dirty="0" smtClean="0"/>
              <a:t>Viktor Kaufmann</a:t>
            </a:r>
          </a:p>
        </p:txBody>
      </p:sp>
      <p:sp>
        <p:nvSpPr>
          <p:cNvPr id="1031" name="Line 19"/>
          <p:cNvSpPr>
            <a:spLocks noChangeShapeType="1"/>
          </p:cNvSpPr>
          <p:nvPr/>
        </p:nvSpPr>
        <p:spPr bwMode="auto">
          <a:xfrm>
            <a:off x="1066800" y="914400"/>
            <a:ext cx="71405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032" name="Oval 20"/>
          <p:cNvSpPr>
            <a:spLocks noChangeArrowheads="1"/>
          </p:cNvSpPr>
          <p:nvPr/>
        </p:nvSpPr>
        <p:spPr bwMode="auto">
          <a:xfrm>
            <a:off x="8167688" y="8763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AT" altLang="de-DE" smtClean="0"/>
          </a:p>
        </p:txBody>
      </p:sp>
      <p:sp>
        <p:nvSpPr>
          <p:cNvPr id="1033" name="Oval 21"/>
          <p:cNvSpPr>
            <a:spLocks noChangeArrowheads="1"/>
          </p:cNvSpPr>
          <p:nvPr/>
        </p:nvSpPr>
        <p:spPr bwMode="auto">
          <a:xfrm>
            <a:off x="1028700" y="136525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AT" altLang="de-DE" smtClean="0"/>
          </a:p>
        </p:txBody>
      </p:sp>
      <p:sp>
        <p:nvSpPr>
          <p:cNvPr id="1034" name="Line 24"/>
          <p:cNvSpPr>
            <a:spLocks noChangeShapeType="1"/>
          </p:cNvSpPr>
          <p:nvPr/>
        </p:nvSpPr>
        <p:spPr bwMode="auto">
          <a:xfrm flipV="1">
            <a:off x="1066800" y="136525"/>
            <a:ext cx="0" cy="777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pic>
        <p:nvPicPr>
          <p:cNvPr id="1035" name="Picture 27" descr="vm_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39700"/>
            <a:ext cx="7778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" name="Text Box 28"/>
          <p:cNvSpPr txBox="1">
            <a:spLocks noChangeArrowheads="1"/>
          </p:cNvSpPr>
          <p:nvPr/>
        </p:nvSpPr>
        <p:spPr bwMode="auto">
          <a:xfrm>
            <a:off x="4381500" y="6505575"/>
            <a:ext cx="3810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de-AT" altLang="de-DE" sz="1200" smtClean="0"/>
          </a:p>
        </p:txBody>
      </p:sp>
      <p:sp>
        <p:nvSpPr>
          <p:cNvPr id="1037" name="Text Box 29"/>
          <p:cNvSpPr txBox="1">
            <a:spLocks noChangeArrowheads="1"/>
          </p:cNvSpPr>
          <p:nvPr/>
        </p:nvSpPr>
        <p:spPr bwMode="auto">
          <a:xfrm>
            <a:off x="4262460" y="6603159"/>
            <a:ext cx="61908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ECE02340-F0BA-4692-9F4A-0ED6321BF5C4}" type="slidenum">
              <a:rPr lang="de-DE" altLang="de-DE" sz="1000" smtClean="0"/>
              <a:pPr algn="ctr" eaLnBrk="1" hangingPunct="1">
                <a:spcBef>
                  <a:spcPct val="50000"/>
                </a:spcBef>
                <a:defRPr/>
              </a:pPr>
              <a:t>‹Nr.›</a:t>
            </a:fld>
            <a:r>
              <a:rPr lang="de-DE" altLang="de-DE" sz="1000" dirty="0" smtClean="0"/>
              <a:t>/28</a:t>
            </a:r>
            <a:endParaRPr lang="de-AT" altLang="de-DE" sz="1000" dirty="0" smtClean="0"/>
          </a:p>
        </p:txBody>
      </p:sp>
      <p:pic>
        <p:nvPicPr>
          <p:cNvPr id="1038" name="Picture 30" descr="log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5" y="206375"/>
            <a:ext cx="13192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marL="342900" indent="-342900" algn="l" rtl="0" eaLnBrk="0" fontAlgn="base" hangingPunct="0">
        <a:spcBef>
          <a:spcPct val="0"/>
        </a:spcBef>
        <a:spcAft>
          <a:spcPct val="0"/>
        </a:spcAft>
        <a:buAutoNum type="arabicPeriod" startAt="9"/>
        <a:defRPr b="1">
          <a:solidFill>
            <a:schemeClr val="tx2"/>
          </a:solidFill>
          <a:latin typeface="+mj-lt"/>
          <a:ea typeface="+mj-ea"/>
          <a:cs typeface="+mj-cs"/>
        </a:defRPr>
      </a:lvl1pPr>
      <a:lvl2pPr marL="342900" indent="-342900" algn="l" rtl="0" eaLnBrk="0" fontAlgn="base" hangingPunct="0">
        <a:spcBef>
          <a:spcPct val="0"/>
        </a:spcBef>
        <a:spcAft>
          <a:spcPct val="0"/>
        </a:spcAft>
        <a:buAutoNum type="arabicPeriod" startAt="9"/>
        <a:defRPr b="1">
          <a:solidFill>
            <a:schemeClr val="tx2"/>
          </a:solidFill>
          <a:latin typeface="Arial" charset="0"/>
        </a:defRPr>
      </a:lvl2pPr>
      <a:lvl3pPr marL="342900" indent="-342900" algn="l" rtl="0" eaLnBrk="0" fontAlgn="base" hangingPunct="0">
        <a:spcBef>
          <a:spcPct val="0"/>
        </a:spcBef>
        <a:spcAft>
          <a:spcPct val="0"/>
        </a:spcAft>
        <a:buAutoNum type="arabicPeriod" startAt="9"/>
        <a:defRPr b="1">
          <a:solidFill>
            <a:schemeClr val="tx2"/>
          </a:solidFill>
          <a:latin typeface="Arial" charset="0"/>
        </a:defRPr>
      </a:lvl3pPr>
      <a:lvl4pPr marL="342900" indent="-342900" algn="l" rtl="0" eaLnBrk="0" fontAlgn="base" hangingPunct="0">
        <a:spcBef>
          <a:spcPct val="0"/>
        </a:spcBef>
        <a:spcAft>
          <a:spcPct val="0"/>
        </a:spcAft>
        <a:buAutoNum type="arabicPeriod" startAt="9"/>
        <a:defRPr b="1">
          <a:solidFill>
            <a:schemeClr val="tx2"/>
          </a:solidFill>
          <a:latin typeface="Arial" charset="0"/>
        </a:defRPr>
      </a:lvl4pPr>
      <a:lvl5pPr marL="342900" indent="-342900" algn="l" rtl="0" eaLnBrk="0" fontAlgn="base" hangingPunct="0">
        <a:spcBef>
          <a:spcPct val="0"/>
        </a:spcBef>
        <a:spcAft>
          <a:spcPct val="0"/>
        </a:spcAft>
        <a:buAutoNum type="arabicPeriod" startAt="9"/>
        <a:defRPr b="1">
          <a:solidFill>
            <a:schemeClr val="tx2"/>
          </a:solidFill>
          <a:latin typeface="Arial" charset="0"/>
        </a:defRPr>
      </a:lvl5pPr>
      <a:lvl6pPr marL="800100" indent="-342900" algn="l" rtl="0" fontAlgn="base">
        <a:spcBef>
          <a:spcPct val="0"/>
        </a:spcBef>
        <a:spcAft>
          <a:spcPct val="0"/>
        </a:spcAft>
        <a:buAutoNum type="arabicPeriod" startAt="9"/>
        <a:defRPr b="1">
          <a:solidFill>
            <a:schemeClr val="tx2"/>
          </a:solidFill>
          <a:latin typeface="Arial" charset="0"/>
        </a:defRPr>
      </a:lvl6pPr>
      <a:lvl7pPr marL="1257300" indent="-342900" algn="l" rtl="0" fontAlgn="base">
        <a:spcBef>
          <a:spcPct val="0"/>
        </a:spcBef>
        <a:spcAft>
          <a:spcPct val="0"/>
        </a:spcAft>
        <a:buAutoNum type="arabicPeriod" startAt="9"/>
        <a:defRPr b="1">
          <a:solidFill>
            <a:schemeClr val="tx2"/>
          </a:solidFill>
          <a:latin typeface="Arial" charset="0"/>
        </a:defRPr>
      </a:lvl7pPr>
      <a:lvl8pPr marL="1714500" indent="-342900" algn="l" rtl="0" fontAlgn="base">
        <a:spcBef>
          <a:spcPct val="0"/>
        </a:spcBef>
        <a:spcAft>
          <a:spcPct val="0"/>
        </a:spcAft>
        <a:buAutoNum type="arabicPeriod" startAt="9"/>
        <a:defRPr b="1">
          <a:solidFill>
            <a:schemeClr val="tx2"/>
          </a:solidFill>
          <a:latin typeface="Arial" charset="0"/>
        </a:defRPr>
      </a:lvl8pPr>
      <a:lvl9pPr marL="2171700" indent="-342900" algn="l" rtl="0" fontAlgn="base">
        <a:spcBef>
          <a:spcPct val="0"/>
        </a:spcBef>
        <a:spcAft>
          <a:spcPct val="0"/>
        </a:spcAft>
        <a:buAutoNum type="arabicPeriod" startAt="9"/>
        <a:defRPr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" Target="slide16.xml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676400" y="1219200"/>
            <a:ext cx="2533650" cy="21907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de-AT" altLang="de-DE" sz="1400"/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971550" y="1304925"/>
            <a:ext cx="7715250" cy="412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400" b="1" dirty="0" smtClean="0">
                <a:solidFill>
                  <a:srgbClr val="FF0000"/>
                </a:solidFill>
              </a:rPr>
              <a:t>20 </a:t>
            </a:r>
            <a:r>
              <a:rPr lang="de-DE" altLang="de-DE" sz="2400" b="1" dirty="0" err="1" smtClean="0">
                <a:solidFill>
                  <a:srgbClr val="FF0000"/>
                </a:solidFill>
              </a:rPr>
              <a:t>Years</a:t>
            </a:r>
            <a:r>
              <a:rPr lang="de-DE" altLang="de-DE" sz="2400" b="1" dirty="0" smtClean="0">
                <a:solidFill>
                  <a:srgbClr val="FF0000"/>
                </a:solidFill>
              </a:rPr>
              <a:t> </a:t>
            </a:r>
            <a:r>
              <a:rPr lang="de-DE" altLang="de-DE" sz="2400" b="1" dirty="0" err="1" smtClean="0">
                <a:solidFill>
                  <a:srgbClr val="FF0000"/>
                </a:solidFill>
              </a:rPr>
              <a:t>of</a:t>
            </a:r>
            <a:r>
              <a:rPr lang="de-DE" altLang="de-DE" sz="2400" b="1" dirty="0" smtClean="0">
                <a:solidFill>
                  <a:srgbClr val="FF0000"/>
                </a:solidFill>
              </a:rPr>
              <a:t> </a:t>
            </a:r>
            <a:r>
              <a:rPr lang="de-DE" altLang="de-DE" sz="2400" b="1" dirty="0" err="1" smtClean="0">
                <a:solidFill>
                  <a:srgbClr val="FF0000"/>
                </a:solidFill>
              </a:rPr>
              <a:t>Geodetic</a:t>
            </a:r>
            <a:r>
              <a:rPr lang="de-DE" altLang="de-DE" sz="2400" b="1" dirty="0" smtClean="0">
                <a:solidFill>
                  <a:srgbClr val="FF0000"/>
                </a:solidFill>
              </a:rPr>
              <a:t> Monitoring </a:t>
            </a:r>
            <a:r>
              <a:rPr lang="de-DE" altLang="de-DE" sz="2400" b="1" dirty="0" err="1" smtClean="0">
                <a:solidFill>
                  <a:srgbClr val="FF0000"/>
                </a:solidFill>
              </a:rPr>
              <a:t>of</a:t>
            </a:r>
            <a:r>
              <a:rPr lang="de-DE" altLang="de-DE" sz="2400" b="1" dirty="0">
                <a:solidFill>
                  <a:srgbClr val="FF0000"/>
                </a:solidFill>
              </a:rPr>
              <a:t/>
            </a:r>
            <a:br>
              <a:rPr lang="de-DE" altLang="de-DE" sz="2400" b="1" dirty="0">
                <a:solidFill>
                  <a:srgbClr val="FF0000"/>
                </a:solidFill>
              </a:rPr>
            </a:br>
            <a:r>
              <a:rPr lang="de-DE" altLang="de-DE" sz="2400" b="1" dirty="0" smtClean="0">
                <a:solidFill>
                  <a:srgbClr val="FF0000"/>
                </a:solidFill>
              </a:rPr>
              <a:t>Dösen Rock Glacier (</a:t>
            </a:r>
            <a:r>
              <a:rPr lang="de-DE" altLang="de-DE" sz="2400" b="1" dirty="0" err="1" smtClean="0">
                <a:solidFill>
                  <a:srgbClr val="FF0000"/>
                </a:solidFill>
              </a:rPr>
              <a:t>Ankogel</a:t>
            </a:r>
            <a:r>
              <a:rPr lang="de-DE" altLang="de-DE" sz="2400" b="1" dirty="0" smtClean="0">
                <a:solidFill>
                  <a:srgbClr val="FF0000"/>
                </a:solidFill>
              </a:rPr>
              <a:t> Group, Austria) –</a:t>
            </a:r>
            <a:br>
              <a:rPr lang="de-DE" altLang="de-DE" sz="2400" b="1" dirty="0" smtClean="0">
                <a:solidFill>
                  <a:srgbClr val="FF0000"/>
                </a:solidFill>
              </a:rPr>
            </a:br>
            <a:r>
              <a:rPr lang="de-DE" altLang="de-DE" sz="2400" b="1" dirty="0" smtClean="0">
                <a:solidFill>
                  <a:srgbClr val="FF0000"/>
                </a:solidFill>
              </a:rPr>
              <a:t>A Short Review</a:t>
            </a:r>
            <a:r>
              <a:rPr lang="de-DE" altLang="de-DE" sz="2400" i="1" dirty="0">
                <a:solidFill>
                  <a:srgbClr val="FF0000"/>
                </a:solidFill>
              </a:rPr>
              <a:t/>
            </a:r>
            <a:br>
              <a:rPr lang="de-DE" altLang="de-DE" sz="2400" i="1" dirty="0">
                <a:solidFill>
                  <a:srgbClr val="FF0000"/>
                </a:solidFill>
              </a:rPr>
            </a:br>
            <a:r>
              <a:rPr lang="de-DE" altLang="de-DE" sz="2400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dirty="0"/>
              <a:t/>
            </a:r>
            <a:br>
              <a:rPr lang="de-DE" altLang="de-DE" dirty="0"/>
            </a:br>
            <a:r>
              <a:rPr lang="de-DE" altLang="de-DE" dirty="0"/>
              <a:t>V. Kaufmann</a:t>
            </a:r>
            <a:br>
              <a:rPr lang="de-DE" altLang="de-DE" dirty="0"/>
            </a:br>
            <a:r>
              <a:rPr lang="de-DE" altLang="de-DE" sz="1400" i="1" dirty="0"/>
              <a:t>Institute </a:t>
            </a:r>
            <a:r>
              <a:rPr lang="de-DE" altLang="de-DE" sz="1400" i="1" dirty="0" err="1"/>
              <a:t>of</a:t>
            </a:r>
            <a:r>
              <a:rPr lang="de-DE" altLang="de-DE" sz="1400" i="1" dirty="0"/>
              <a:t> </a:t>
            </a:r>
            <a:r>
              <a:rPr lang="de-DE" altLang="de-DE" sz="1400" i="1" dirty="0" err="1"/>
              <a:t>Geodesy</a:t>
            </a:r>
            <a:r>
              <a:rPr lang="de-DE" altLang="de-DE" sz="1400" i="1" dirty="0"/>
              <a:t/>
            </a:r>
            <a:br>
              <a:rPr lang="de-DE" altLang="de-DE" sz="1400" i="1" dirty="0"/>
            </a:br>
            <a:r>
              <a:rPr lang="de-DE" altLang="de-DE" sz="1400" i="1" dirty="0"/>
              <a:t>Working Group Remote </a:t>
            </a:r>
            <a:r>
              <a:rPr lang="de-DE" altLang="de-DE" sz="1400" i="1" dirty="0" err="1"/>
              <a:t>Sensing</a:t>
            </a:r>
            <a:r>
              <a:rPr lang="de-DE" altLang="de-DE" sz="1400" i="1" dirty="0"/>
              <a:t> </a:t>
            </a:r>
            <a:r>
              <a:rPr lang="de-DE" altLang="de-DE" sz="1400" i="1" dirty="0" err="1"/>
              <a:t>and</a:t>
            </a:r>
            <a:r>
              <a:rPr lang="de-DE" altLang="de-DE" sz="1400" i="1" dirty="0"/>
              <a:t> </a:t>
            </a:r>
            <a:r>
              <a:rPr lang="de-DE" altLang="de-DE" sz="1400" i="1" dirty="0" err="1"/>
              <a:t>Photogrammetry</a:t>
            </a:r>
            <a:r>
              <a:rPr lang="de-DE" altLang="de-DE" sz="1400" i="1" dirty="0"/>
              <a:t/>
            </a:r>
            <a:br>
              <a:rPr lang="de-DE" altLang="de-DE" sz="1400" i="1" dirty="0"/>
            </a:br>
            <a:r>
              <a:rPr lang="de-DE" altLang="de-DE" sz="1400" i="1" dirty="0"/>
              <a:t>Graz University </a:t>
            </a:r>
            <a:r>
              <a:rPr lang="de-DE" altLang="de-DE" sz="1400" i="1" dirty="0" err="1"/>
              <a:t>of</a:t>
            </a:r>
            <a:r>
              <a:rPr lang="de-DE" altLang="de-DE" sz="1400" i="1" dirty="0"/>
              <a:t> Technology, Austria</a:t>
            </a:r>
            <a:r>
              <a:rPr lang="de-DE" altLang="de-DE" sz="2000" dirty="0"/>
              <a:t/>
            </a:r>
            <a:br>
              <a:rPr lang="de-DE" altLang="de-DE" sz="2000" dirty="0"/>
            </a:br>
            <a:r>
              <a:rPr lang="de-DE" altLang="de-DE" sz="2000" dirty="0"/>
              <a:t/>
            </a:r>
            <a:br>
              <a:rPr lang="de-DE" altLang="de-DE" sz="2000" dirty="0"/>
            </a:br>
            <a:r>
              <a:rPr lang="de-DE" altLang="de-DE" dirty="0"/>
              <a:t/>
            </a:r>
            <a:br>
              <a:rPr lang="de-DE" altLang="de-DE" dirty="0"/>
            </a:br>
            <a:r>
              <a:rPr lang="de-DE" altLang="de-DE" dirty="0"/>
              <a:t/>
            </a:r>
            <a:br>
              <a:rPr lang="de-DE" altLang="de-DE" dirty="0"/>
            </a:br>
            <a:r>
              <a:rPr lang="de-DE" altLang="de-DE" dirty="0" err="1"/>
              <a:t>E-mail</a:t>
            </a:r>
            <a:r>
              <a:rPr lang="de-DE" altLang="de-DE" dirty="0"/>
              <a:t>: viktor.kaufmann@tugraz.at </a:t>
            </a:r>
            <a:br>
              <a:rPr lang="de-DE" altLang="de-DE" dirty="0"/>
            </a:br>
            <a:r>
              <a:rPr lang="de-DE" altLang="de-DE" dirty="0"/>
              <a:t>http://www.geoimaging.tugraz.at/viktor.kaufmann/</a:t>
            </a:r>
          </a:p>
        </p:txBody>
      </p:sp>
      <p:pic>
        <p:nvPicPr>
          <p:cNvPr id="2052" name="Picture 5" descr="geoimag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25" y="139700"/>
            <a:ext cx="2647950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>
          <a:xfrm>
            <a:off x="1144588" y="80628"/>
            <a:ext cx="6919912" cy="830997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de-DE" sz="1600" b="0" dirty="0" smtClean="0"/>
              <a:t>20 Years of Geodetic Monitoring of</a:t>
            </a:r>
            <a:br>
              <a:rPr lang="en-US" altLang="de-DE" sz="1600" b="0" dirty="0" smtClean="0"/>
            </a:br>
            <a:r>
              <a:rPr lang="en-US" altLang="de-DE" sz="1600" b="0" dirty="0" err="1" smtClean="0"/>
              <a:t>Dösen</a:t>
            </a:r>
            <a:r>
              <a:rPr lang="en-US" altLang="de-DE" sz="1600" b="0" dirty="0" smtClean="0"/>
              <a:t> Rock Glacier (</a:t>
            </a:r>
            <a:r>
              <a:rPr lang="en-US" altLang="de-DE" sz="1600" b="0" dirty="0" err="1" smtClean="0"/>
              <a:t>Ankogel</a:t>
            </a:r>
            <a:r>
              <a:rPr lang="en-US" altLang="de-DE" sz="1600" b="0" dirty="0" smtClean="0"/>
              <a:t> Group, Austria) – A Short Review</a:t>
            </a:r>
            <a:br>
              <a:rPr lang="en-US" altLang="de-DE" sz="1600" b="0" dirty="0" smtClean="0"/>
            </a:br>
            <a:r>
              <a:rPr lang="en-US" altLang="de-DE" sz="1600" b="0" dirty="0">
                <a:solidFill>
                  <a:schemeClr val="accent6"/>
                </a:solidFill>
              </a:rPr>
              <a:t>2</a:t>
            </a:r>
            <a:r>
              <a:rPr lang="en-US" altLang="de-DE" sz="1600" b="0" dirty="0" smtClean="0">
                <a:solidFill>
                  <a:schemeClr val="accent6"/>
                </a:solidFill>
              </a:rPr>
              <a:t>. Total Station </a:t>
            </a:r>
            <a:r>
              <a:rPr lang="en-US" altLang="de-DE" sz="1600" b="0" dirty="0">
                <a:solidFill>
                  <a:schemeClr val="accent6"/>
                </a:solidFill>
              </a:rPr>
              <a:t>M</a:t>
            </a:r>
            <a:r>
              <a:rPr lang="en-US" altLang="de-DE" sz="1600" b="0" dirty="0" smtClean="0">
                <a:solidFill>
                  <a:schemeClr val="accent6"/>
                </a:solidFill>
              </a:rPr>
              <a:t>easurements 1995-2013</a:t>
            </a:r>
            <a:endParaRPr lang="en-US" altLang="de-DE" sz="1600" dirty="0" smtClean="0">
              <a:solidFill>
                <a:schemeClr val="accent6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1550" y="1268760"/>
            <a:ext cx="7308862" cy="513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dirty="0" smtClean="0">
                <a:solidFill>
                  <a:srgbClr val="FF0000"/>
                </a:solidFill>
              </a:rPr>
              <a:t>Set-up of a geodetic network and initial (zero) measurement in 1995</a:t>
            </a:r>
            <a:endParaRPr lang="en-US" altLang="de-DE" sz="1600" dirty="0"/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de-DE" sz="1600" dirty="0" smtClean="0"/>
              <a:t>7 stable reference points marked with brass bolts &amp; 3 points of BEV</a:t>
            </a:r>
          </a:p>
          <a:p>
            <a:pPr marL="742950" lvl="1" indent="-28575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600" dirty="0" smtClean="0"/>
              <a:t>3 additional points (N5, N6 and N7) were added in later stage.</a:t>
            </a:r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de-DE" sz="1600" dirty="0" smtClean="0"/>
              <a:t>107 observation points on the rock glacier</a:t>
            </a:r>
            <a:endParaRPr lang="en-US" altLang="de-DE" sz="1600" dirty="0"/>
          </a:p>
          <a:p>
            <a:pPr marL="742950" lvl="1" indent="-28575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600" dirty="0" smtClean="0"/>
              <a:t>34 points marked with brass bolts</a:t>
            </a:r>
          </a:p>
          <a:p>
            <a:pPr marL="742950" lvl="1" indent="-28575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600" dirty="0" smtClean="0"/>
              <a:t>4 profiles (107 points in total, marked with hammer and chisel)</a:t>
            </a:r>
          </a:p>
          <a:p>
            <a:pPr marL="1200150" lvl="2" indent="-285750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en-US" altLang="de-DE" sz="1600" dirty="0" smtClean="0"/>
              <a:t>2 longitudinal profiles</a:t>
            </a:r>
          </a:p>
          <a:p>
            <a:pPr marL="1200150" lvl="2" indent="-285750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en-US" altLang="de-DE" sz="1600" dirty="0" smtClean="0"/>
              <a:t>2 transversal profiles</a:t>
            </a:r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de-DE" sz="1600" dirty="0" smtClean="0"/>
              <a:t>Measurement of the stable reference frame</a:t>
            </a:r>
          </a:p>
          <a:p>
            <a:pPr marL="742950" lvl="1" indent="-28575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600" dirty="0" smtClean="0"/>
              <a:t>Total station (1995, …)</a:t>
            </a:r>
          </a:p>
          <a:p>
            <a:pPr marL="742950" lvl="1" indent="-28575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600" dirty="0" smtClean="0"/>
              <a:t>GPS (1996, …)</a:t>
            </a:r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de-DE" sz="1600" dirty="0" smtClean="0"/>
              <a:t>Initial (zero) measurement of the observation points</a:t>
            </a:r>
          </a:p>
          <a:p>
            <a:pPr marL="742950" lvl="1" indent="-28575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600" dirty="0" smtClean="0"/>
              <a:t>Total station (1995)</a:t>
            </a:r>
          </a:p>
          <a:p>
            <a:pPr marL="742950" lvl="1" indent="-28575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600" dirty="0" smtClean="0"/>
              <a:t>Annual measurements in August</a:t>
            </a:r>
            <a:endParaRPr lang="en-US" altLang="de-DE" sz="1600" dirty="0"/>
          </a:p>
        </p:txBody>
      </p:sp>
    </p:spTree>
    <p:extLst>
      <p:ext uri="{BB962C8B-B14F-4D97-AF65-F5344CB8AC3E}">
        <p14:creationId xmlns:p14="http://schemas.microsoft.com/office/powerpoint/2010/main" val="245636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>
          <a:xfrm>
            <a:off x="1144588" y="80628"/>
            <a:ext cx="6919912" cy="830997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de-DE" sz="1600" b="0" dirty="0" smtClean="0"/>
              <a:t>20 Years of Geodetic Monitoring of</a:t>
            </a:r>
            <a:br>
              <a:rPr lang="en-US" altLang="de-DE" sz="1600" b="0" dirty="0" smtClean="0"/>
            </a:br>
            <a:r>
              <a:rPr lang="en-US" altLang="de-DE" sz="1600" b="0" dirty="0" err="1" smtClean="0"/>
              <a:t>Dösen</a:t>
            </a:r>
            <a:r>
              <a:rPr lang="en-US" altLang="de-DE" sz="1600" b="0" dirty="0" smtClean="0"/>
              <a:t> Rock Glacier (</a:t>
            </a:r>
            <a:r>
              <a:rPr lang="en-US" altLang="de-DE" sz="1600" b="0" dirty="0" err="1" smtClean="0"/>
              <a:t>Ankogel</a:t>
            </a:r>
            <a:r>
              <a:rPr lang="en-US" altLang="de-DE" sz="1600" b="0" dirty="0" smtClean="0"/>
              <a:t> Group, Austria) – A Short Review</a:t>
            </a:r>
            <a:br>
              <a:rPr lang="en-US" altLang="de-DE" sz="1600" b="0" dirty="0" smtClean="0"/>
            </a:br>
            <a:r>
              <a:rPr lang="en-US" altLang="de-DE" sz="1600" b="0" dirty="0">
                <a:solidFill>
                  <a:schemeClr val="accent6"/>
                </a:solidFill>
              </a:rPr>
              <a:t>2</a:t>
            </a:r>
            <a:r>
              <a:rPr lang="en-US" altLang="de-DE" sz="1600" b="0" dirty="0" smtClean="0">
                <a:solidFill>
                  <a:schemeClr val="accent6"/>
                </a:solidFill>
              </a:rPr>
              <a:t>. Total station measurements 1995-2013</a:t>
            </a:r>
            <a:endParaRPr lang="en-US" altLang="de-DE" sz="1600" dirty="0" smtClean="0">
              <a:solidFill>
                <a:schemeClr val="accent6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00" y="-27384"/>
            <a:ext cx="9252000" cy="69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2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676400" y="1219200"/>
            <a:ext cx="2533650" cy="21907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de-AT" altLang="de-DE" sz="140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>
          <a:xfrm>
            <a:off x="1144588" y="80628"/>
            <a:ext cx="6919912" cy="830997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de-DE" sz="1600" b="0" dirty="0" smtClean="0"/>
              <a:t>20 Years of Geodetic Monitoring of</a:t>
            </a:r>
            <a:br>
              <a:rPr lang="en-US" altLang="de-DE" sz="1600" b="0" dirty="0" smtClean="0"/>
            </a:br>
            <a:r>
              <a:rPr lang="en-US" altLang="de-DE" sz="1600" b="0" dirty="0" err="1" smtClean="0"/>
              <a:t>Dösen</a:t>
            </a:r>
            <a:r>
              <a:rPr lang="en-US" altLang="de-DE" sz="1600" b="0" dirty="0" smtClean="0"/>
              <a:t> Rock Glacier (</a:t>
            </a:r>
            <a:r>
              <a:rPr lang="en-US" altLang="de-DE" sz="1600" b="0" dirty="0" err="1" smtClean="0"/>
              <a:t>Ankogel</a:t>
            </a:r>
            <a:r>
              <a:rPr lang="en-US" altLang="de-DE" sz="1600" b="0" dirty="0" smtClean="0"/>
              <a:t> Group, Austria) – A Short Review</a:t>
            </a:r>
            <a:br>
              <a:rPr lang="en-US" altLang="de-DE" sz="1600" b="0" dirty="0" smtClean="0"/>
            </a:br>
            <a:r>
              <a:rPr lang="en-US" altLang="de-DE" sz="1600" b="0" dirty="0">
                <a:solidFill>
                  <a:schemeClr val="accent6"/>
                </a:solidFill>
              </a:rPr>
              <a:t>2</a:t>
            </a:r>
            <a:r>
              <a:rPr lang="en-US" altLang="de-DE" sz="1600" b="0" dirty="0" smtClean="0">
                <a:solidFill>
                  <a:schemeClr val="accent6"/>
                </a:solidFill>
              </a:rPr>
              <a:t>. Total Station </a:t>
            </a:r>
            <a:r>
              <a:rPr lang="en-US" altLang="de-DE" sz="1600" b="0" dirty="0">
                <a:solidFill>
                  <a:schemeClr val="accent6"/>
                </a:solidFill>
              </a:rPr>
              <a:t>M</a:t>
            </a:r>
            <a:r>
              <a:rPr lang="en-US" altLang="de-DE" sz="1600" b="0" dirty="0" smtClean="0">
                <a:solidFill>
                  <a:schemeClr val="accent6"/>
                </a:solidFill>
              </a:rPr>
              <a:t>easurements 1995-2013</a:t>
            </a:r>
            <a:endParaRPr lang="en-US" altLang="de-DE" sz="1600" dirty="0" smtClean="0">
              <a:solidFill>
                <a:schemeClr val="accent6"/>
              </a:solidFill>
            </a:endParaRPr>
          </a:p>
        </p:txBody>
      </p:sp>
      <p:pic>
        <p:nvPicPr>
          <p:cNvPr id="4100" name="Picture 4" descr="D:\Schreibtisch\Meetings\Trautenfels2015\Presentation\34p_961213J_DX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1255304"/>
            <a:ext cx="7992000" cy="239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678513" y="984902"/>
            <a:ext cx="3297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34 observation points marked with brass bolts</a:t>
            </a:r>
            <a:endParaRPr lang="en-US" sz="1200" dirty="0"/>
          </a:p>
        </p:txBody>
      </p:sp>
      <p:sp>
        <p:nvSpPr>
          <p:cNvPr id="10" name="Textfeld 9"/>
          <p:cNvSpPr txBox="1"/>
          <p:nvPr/>
        </p:nvSpPr>
        <p:spPr>
          <a:xfrm>
            <a:off x="684213" y="3803127"/>
            <a:ext cx="71751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 profiles: 1000-1015, 2000-2011, 3000-3026, 4000-4016, and additional 3 points 1016, 5001 and 5002</a:t>
            </a:r>
            <a:endParaRPr lang="en-US" sz="1200" dirty="0"/>
          </a:p>
        </p:txBody>
      </p:sp>
      <p:pic>
        <p:nvPicPr>
          <p:cNvPr id="4102" name="Picture 6" descr="D:\Schreibtisch\Meetings\Trautenfels2015\Presentation\75P_961213J_DX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4077072"/>
            <a:ext cx="7992000" cy="24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76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676400" y="1219200"/>
            <a:ext cx="2533650" cy="21907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de-AT" altLang="de-DE" sz="140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>
          <a:xfrm>
            <a:off x="1144588" y="80628"/>
            <a:ext cx="6919912" cy="830997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de-DE" sz="1600" b="0" dirty="0" smtClean="0"/>
              <a:t>20 Years of Geodetic Monitoring of</a:t>
            </a:r>
            <a:br>
              <a:rPr lang="en-US" altLang="de-DE" sz="1600" b="0" dirty="0" smtClean="0"/>
            </a:br>
            <a:r>
              <a:rPr lang="en-US" altLang="de-DE" sz="1600" b="0" dirty="0" err="1" smtClean="0"/>
              <a:t>Dösen</a:t>
            </a:r>
            <a:r>
              <a:rPr lang="en-US" altLang="de-DE" sz="1600" b="0" dirty="0" smtClean="0"/>
              <a:t> Rock Glacier (</a:t>
            </a:r>
            <a:r>
              <a:rPr lang="en-US" altLang="de-DE" sz="1600" b="0" dirty="0" err="1" smtClean="0"/>
              <a:t>Ankogel</a:t>
            </a:r>
            <a:r>
              <a:rPr lang="en-US" altLang="de-DE" sz="1600" b="0" dirty="0" smtClean="0"/>
              <a:t> Group, Austria) – A Short Review</a:t>
            </a:r>
            <a:br>
              <a:rPr lang="en-US" altLang="de-DE" sz="1600" b="0" dirty="0" smtClean="0"/>
            </a:br>
            <a:r>
              <a:rPr lang="en-US" altLang="de-DE" sz="1600" b="0" dirty="0">
                <a:solidFill>
                  <a:schemeClr val="accent6"/>
                </a:solidFill>
              </a:rPr>
              <a:t>2</a:t>
            </a:r>
            <a:r>
              <a:rPr lang="en-US" altLang="de-DE" sz="1600" b="0" dirty="0" smtClean="0">
                <a:solidFill>
                  <a:schemeClr val="accent6"/>
                </a:solidFill>
              </a:rPr>
              <a:t>. Total Station </a:t>
            </a:r>
            <a:r>
              <a:rPr lang="en-US" altLang="de-DE" sz="1600" b="0" dirty="0">
                <a:solidFill>
                  <a:schemeClr val="accent6"/>
                </a:solidFill>
              </a:rPr>
              <a:t>M</a:t>
            </a:r>
            <a:r>
              <a:rPr lang="en-US" altLang="de-DE" sz="1600" b="0" dirty="0" smtClean="0">
                <a:solidFill>
                  <a:schemeClr val="accent6"/>
                </a:solidFill>
              </a:rPr>
              <a:t>easurements 1995-2013</a:t>
            </a:r>
            <a:endParaRPr lang="en-US" altLang="de-DE" sz="1600" dirty="0" smtClean="0">
              <a:solidFill>
                <a:schemeClr val="accent6"/>
              </a:solidFill>
            </a:endParaRPr>
          </a:p>
        </p:txBody>
      </p:sp>
      <p:pic>
        <p:nvPicPr>
          <p:cNvPr id="5122" name="Picture 2" descr="D:\Schreibtisch\Meetings\Trautenfels2015\Presentation\Doesen1995_0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88740"/>
            <a:ext cx="3887787" cy="251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Schreibtisch\Meetings\Trautenfels2015\Presentation\Doesen1995_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02" y="1088740"/>
            <a:ext cx="1622613" cy="250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Schreibtisch\Meetings\Trautenfels2015\Presentation\Doesen1995_0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088740"/>
            <a:ext cx="1611101" cy="250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Schreibtisch\Meetings\Trautenfels2015\Presentation\Doesen1995_1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02" y="3891480"/>
            <a:ext cx="3887787" cy="251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Schreibtisch\Meetings\Trautenfels2015\Presentation\Doesen1997_3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3897052"/>
            <a:ext cx="3887787" cy="250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684212" y="3597455"/>
            <a:ext cx="14895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Gerhard </a:t>
            </a:r>
            <a:r>
              <a:rPr lang="en-US" sz="800" dirty="0" err="1" smtClean="0"/>
              <a:t>Kienast</a:t>
            </a:r>
            <a:r>
              <a:rPr lang="en-US" sz="800" dirty="0" smtClean="0"/>
              <a:t> at point S1 </a:t>
            </a:r>
            <a:endParaRPr lang="en-US" sz="800" dirty="0"/>
          </a:p>
        </p:txBody>
      </p:sp>
      <p:sp>
        <p:nvSpPr>
          <p:cNvPr id="10" name="Textfeld 9"/>
          <p:cNvSpPr txBox="1"/>
          <p:nvPr/>
        </p:nvSpPr>
        <p:spPr>
          <a:xfrm>
            <a:off x="4736298" y="3603323"/>
            <a:ext cx="16882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Kaufmann, </a:t>
            </a:r>
            <a:r>
              <a:rPr lang="en-US" sz="800" dirty="0" err="1" smtClean="0"/>
              <a:t>Tilg</a:t>
            </a:r>
            <a:r>
              <a:rPr lang="en-US" sz="800" dirty="0" smtClean="0"/>
              <a:t>, </a:t>
            </a:r>
            <a:r>
              <a:rPr lang="en-US" sz="800" dirty="0" err="1" smtClean="0"/>
              <a:t>Kienast</a:t>
            </a:r>
            <a:r>
              <a:rPr lang="en-US" sz="800" dirty="0" smtClean="0"/>
              <a:t>, </a:t>
            </a:r>
            <a:r>
              <a:rPr lang="en-US" sz="800" dirty="0" err="1" smtClean="0"/>
              <a:t>Heiland</a:t>
            </a:r>
            <a:endParaRPr lang="en-US" sz="800" dirty="0"/>
          </a:p>
        </p:txBody>
      </p:sp>
      <p:sp>
        <p:nvSpPr>
          <p:cNvPr id="11" name="Textfeld 10"/>
          <p:cNvSpPr txBox="1"/>
          <p:nvPr/>
        </p:nvSpPr>
        <p:spPr>
          <a:xfrm>
            <a:off x="3730713" y="3603323"/>
            <a:ext cx="9492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July 26-28, 1995</a:t>
            </a:r>
            <a:endParaRPr lang="en-US" sz="800" dirty="0"/>
          </a:p>
        </p:txBody>
      </p:sp>
      <p:sp>
        <p:nvSpPr>
          <p:cNvPr id="12" name="Textfeld 11"/>
          <p:cNvSpPr txBox="1"/>
          <p:nvPr/>
        </p:nvSpPr>
        <p:spPr>
          <a:xfrm>
            <a:off x="6516216" y="3603323"/>
            <a:ext cx="10005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Check point at S4</a:t>
            </a:r>
            <a:endParaRPr lang="en-US" sz="800" dirty="0"/>
          </a:p>
        </p:txBody>
      </p:sp>
      <p:sp>
        <p:nvSpPr>
          <p:cNvPr id="13" name="Textfeld 12"/>
          <p:cNvSpPr txBox="1"/>
          <p:nvPr/>
        </p:nvSpPr>
        <p:spPr>
          <a:xfrm>
            <a:off x="689440" y="6395461"/>
            <a:ext cx="22990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Geodetic survey at the triangulation point AVS</a:t>
            </a:r>
            <a:endParaRPr lang="en-US" sz="800" dirty="0"/>
          </a:p>
        </p:txBody>
      </p:sp>
      <p:sp>
        <p:nvSpPr>
          <p:cNvPr id="14" name="Textfeld 13"/>
          <p:cNvSpPr txBox="1"/>
          <p:nvPr/>
        </p:nvSpPr>
        <p:spPr>
          <a:xfrm>
            <a:off x="4732802" y="6395461"/>
            <a:ext cx="19768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Transport of heavy geodetic equipment</a:t>
            </a:r>
            <a:endParaRPr lang="en-US" sz="800" dirty="0"/>
          </a:p>
        </p:txBody>
      </p:sp>
      <p:sp>
        <p:nvSpPr>
          <p:cNvPr id="15" name="Textfeld 14"/>
          <p:cNvSpPr txBox="1"/>
          <p:nvPr/>
        </p:nvSpPr>
        <p:spPr>
          <a:xfrm>
            <a:off x="7560847" y="6395461"/>
            <a:ext cx="10887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August 13-21, 1995</a:t>
            </a:r>
            <a:endParaRPr lang="en-US" sz="800" dirty="0"/>
          </a:p>
        </p:txBody>
      </p:sp>
      <p:sp>
        <p:nvSpPr>
          <p:cNvPr id="17" name="Textfeld 16"/>
          <p:cNvSpPr txBox="1"/>
          <p:nvPr/>
        </p:nvSpPr>
        <p:spPr>
          <a:xfrm>
            <a:off x="3483240" y="6395461"/>
            <a:ext cx="10887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August 12-15, 1997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1505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Schreibtisch\Meetings\Trautenfels2015\Presentation\Doesen1995_0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65234"/>
            <a:ext cx="3878732" cy="250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AutoShape 2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676400" y="1219200"/>
            <a:ext cx="2533650" cy="21907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de-AT" altLang="de-DE" sz="140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>
          <a:xfrm>
            <a:off x="1144588" y="80628"/>
            <a:ext cx="6919912" cy="830997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de-DE" sz="1600" b="0" dirty="0" smtClean="0"/>
              <a:t>20 Years of Geodetic Monitoring of</a:t>
            </a:r>
            <a:br>
              <a:rPr lang="en-US" altLang="de-DE" sz="1600" b="0" dirty="0" smtClean="0"/>
            </a:br>
            <a:r>
              <a:rPr lang="en-US" altLang="de-DE" sz="1600" b="0" dirty="0" err="1" smtClean="0"/>
              <a:t>Dösen</a:t>
            </a:r>
            <a:r>
              <a:rPr lang="en-US" altLang="de-DE" sz="1600" b="0" dirty="0" smtClean="0"/>
              <a:t> Rock Glacier (</a:t>
            </a:r>
            <a:r>
              <a:rPr lang="en-US" altLang="de-DE" sz="1600" b="0" dirty="0" err="1" smtClean="0"/>
              <a:t>Ankogel</a:t>
            </a:r>
            <a:r>
              <a:rPr lang="en-US" altLang="de-DE" sz="1600" b="0" dirty="0" smtClean="0"/>
              <a:t> Group, Austria) – A Short Review</a:t>
            </a:r>
            <a:br>
              <a:rPr lang="en-US" altLang="de-DE" sz="1600" b="0" dirty="0" smtClean="0"/>
            </a:br>
            <a:r>
              <a:rPr lang="en-US" altLang="de-DE" sz="1600" b="0" dirty="0">
                <a:solidFill>
                  <a:schemeClr val="accent6"/>
                </a:solidFill>
              </a:rPr>
              <a:t>2</a:t>
            </a:r>
            <a:r>
              <a:rPr lang="en-US" altLang="de-DE" sz="1600" b="0" dirty="0" smtClean="0">
                <a:solidFill>
                  <a:schemeClr val="accent6"/>
                </a:solidFill>
              </a:rPr>
              <a:t>. Total Station </a:t>
            </a:r>
            <a:r>
              <a:rPr lang="en-US" altLang="de-DE" sz="1600" b="0" dirty="0">
                <a:solidFill>
                  <a:schemeClr val="accent6"/>
                </a:solidFill>
              </a:rPr>
              <a:t>M</a:t>
            </a:r>
            <a:r>
              <a:rPr lang="en-US" altLang="de-DE" sz="1600" b="0" dirty="0" smtClean="0">
                <a:solidFill>
                  <a:schemeClr val="accent6"/>
                </a:solidFill>
              </a:rPr>
              <a:t>easurements 1995-2013</a:t>
            </a:r>
            <a:endParaRPr lang="en-US" altLang="de-DE" sz="1600" dirty="0" smtClean="0">
              <a:solidFill>
                <a:schemeClr val="accent6"/>
              </a:solidFill>
            </a:endParaRPr>
          </a:p>
        </p:txBody>
      </p:sp>
      <p:sp>
        <p:nvSpPr>
          <p:cNvPr id="2" name="Ellipse 1"/>
          <p:cNvSpPr/>
          <p:nvPr/>
        </p:nvSpPr>
        <p:spPr>
          <a:xfrm>
            <a:off x="2483768" y="2535663"/>
            <a:ext cx="279622" cy="279622"/>
          </a:xfrm>
          <a:prstGeom prst="ellipse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147" name="Picture 3" descr="D:\Schreibtisch\Meetings\Trautenfels2015\Presentation\Doesen1995_0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322" y="1265234"/>
            <a:ext cx="3887787" cy="251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741086" y="2507508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S4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148" name="Picture 4" descr="D:\Schreibtisch\Meetings\Trautenfels2015\Presentation\Doesen1995_0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431" y="3933056"/>
            <a:ext cx="3871678" cy="252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6826961" y="3101399"/>
            <a:ext cx="1268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Reflector put on</a:t>
            </a:r>
            <a:br>
              <a:rPr lang="en-US" sz="1200" dirty="0" smtClean="0">
                <a:solidFill>
                  <a:srgbClr val="FFFF00"/>
                </a:solidFill>
              </a:rPr>
            </a:br>
            <a:r>
              <a:rPr lang="en-US" sz="1200" dirty="0" smtClean="0">
                <a:solidFill>
                  <a:srgbClr val="FFFF00"/>
                </a:solidFill>
              </a:rPr>
              <a:t>brass bolt</a:t>
            </a:r>
            <a:endParaRPr lang="en-US" sz="1200" dirty="0">
              <a:solidFill>
                <a:srgbClr val="FFFF00"/>
              </a:solidFill>
            </a:endParaRPr>
          </a:p>
        </p:txBody>
      </p:sp>
      <p:pic>
        <p:nvPicPr>
          <p:cNvPr id="6149" name="Picture 5" descr="D:\Schreibtisch\Meetings\Trautenfels2015\Presentation\Doesen1996_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67" y="3933056"/>
            <a:ext cx="3879177" cy="251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679544" y="3768445"/>
            <a:ext cx="14766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Polar </a:t>
            </a:r>
            <a:r>
              <a:rPr lang="en-US" sz="600" dirty="0" smtClean="0"/>
              <a:t>method surveying </a:t>
            </a:r>
            <a:r>
              <a:rPr lang="en-US" sz="600" dirty="0" smtClean="0"/>
              <a:t>from point S4</a:t>
            </a:r>
            <a:endParaRPr lang="en-US" sz="600" dirty="0"/>
          </a:p>
        </p:txBody>
      </p:sp>
      <p:sp>
        <p:nvSpPr>
          <p:cNvPr id="13" name="Textfeld 12"/>
          <p:cNvSpPr txBox="1"/>
          <p:nvPr/>
        </p:nvSpPr>
        <p:spPr>
          <a:xfrm>
            <a:off x="7738979" y="3768445"/>
            <a:ext cx="85953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" dirty="0" smtClean="0"/>
              <a:t>August 13-21, 1995</a:t>
            </a:r>
            <a:endParaRPr lang="en-US" sz="600" dirty="0"/>
          </a:p>
        </p:txBody>
      </p:sp>
      <p:sp>
        <p:nvSpPr>
          <p:cNvPr id="15" name="Textfeld 14"/>
          <p:cNvSpPr txBox="1"/>
          <p:nvPr/>
        </p:nvSpPr>
        <p:spPr>
          <a:xfrm>
            <a:off x="3791755" y="6436744"/>
            <a:ext cx="81624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August 5-11, 1996</a:t>
            </a:r>
            <a:endParaRPr lang="en-US" sz="600" dirty="0"/>
          </a:p>
        </p:txBody>
      </p:sp>
      <p:sp>
        <p:nvSpPr>
          <p:cNvPr id="17" name="Textfeld 16"/>
          <p:cNvSpPr txBox="1"/>
          <p:nvPr/>
        </p:nvSpPr>
        <p:spPr>
          <a:xfrm>
            <a:off x="7744917" y="6436744"/>
            <a:ext cx="85953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" dirty="0" smtClean="0"/>
              <a:t>August 13-21, 1995</a:t>
            </a:r>
            <a:endParaRPr lang="en-US" sz="600" dirty="0"/>
          </a:p>
        </p:txBody>
      </p:sp>
      <p:sp>
        <p:nvSpPr>
          <p:cNvPr id="18" name="Textfeld 17"/>
          <p:cNvSpPr txBox="1"/>
          <p:nvPr/>
        </p:nvSpPr>
        <p:spPr>
          <a:xfrm>
            <a:off x="3748473" y="3768445"/>
            <a:ext cx="85953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" dirty="0" smtClean="0"/>
              <a:t>August 13-21, 1995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402806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>
          <a:xfrm>
            <a:off x="1144588" y="80628"/>
            <a:ext cx="6919912" cy="830997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de-DE" sz="1600" b="0" dirty="0" smtClean="0"/>
              <a:t>20 Years of Geodetic Monitoring of</a:t>
            </a:r>
            <a:br>
              <a:rPr lang="en-US" altLang="de-DE" sz="1600" b="0" dirty="0" smtClean="0"/>
            </a:br>
            <a:r>
              <a:rPr lang="en-US" altLang="de-DE" sz="1600" b="0" dirty="0" err="1" smtClean="0"/>
              <a:t>Dösen</a:t>
            </a:r>
            <a:r>
              <a:rPr lang="en-US" altLang="de-DE" sz="1600" b="0" dirty="0" smtClean="0"/>
              <a:t> Rock Glacier (</a:t>
            </a:r>
            <a:r>
              <a:rPr lang="en-US" altLang="de-DE" sz="1600" b="0" dirty="0" err="1" smtClean="0"/>
              <a:t>Ankogel</a:t>
            </a:r>
            <a:r>
              <a:rPr lang="en-US" altLang="de-DE" sz="1600" b="0" dirty="0" smtClean="0"/>
              <a:t> Group, Austria) – A Short Review</a:t>
            </a:r>
            <a:br>
              <a:rPr lang="en-US" altLang="de-DE" sz="1600" b="0" dirty="0" smtClean="0"/>
            </a:br>
            <a:r>
              <a:rPr lang="en-US" altLang="de-DE" sz="1600" b="0" dirty="0">
                <a:solidFill>
                  <a:schemeClr val="accent6"/>
                </a:solidFill>
              </a:rPr>
              <a:t>2</a:t>
            </a:r>
            <a:r>
              <a:rPr lang="en-US" altLang="de-DE" sz="1600" b="0" dirty="0" smtClean="0">
                <a:solidFill>
                  <a:schemeClr val="accent6"/>
                </a:solidFill>
              </a:rPr>
              <a:t>. Total Station </a:t>
            </a:r>
            <a:r>
              <a:rPr lang="en-US" altLang="de-DE" sz="1600" b="0" dirty="0">
                <a:solidFill>
                  <a:schemeClr val="accent6"/>
                </a:solidFill>
              </a:rPr>
              <a:t>M</a:t>
            </a:r>
            <a:r>
              <a:rPr lang="en-US" altLang="de-DE" sz="1600" b="0" dirty="0" smtClean="0">
                <a:solidFill>
                  <a:schemeClr val="accent6"/>
                </a:solidFill>
              </a:rPr>
              <a:t>easurements 1995-2013</a:t>
            </a:r>
            <a:endParaRPr lang="en-US" altLang="de-DE" sz="1600" dirty="0" smtClean="0">
              <a:solidFill>
                <a:schemeClr val="accent6"/>
              </a:solidFill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71550" y="1268760"/>
            <a:ext cx="752488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dirty="0" smtClean="0">
                <a:solidFill>
                  <a:srgbClr val="FF0000"/>
                </a:solidFill>
              </a:rPr>
              <a:t>Annual repeat measurements between 1996 and 2013</a:t>
            </a:r>
            <a:endParaRPr lang="en-US" altLang="de-DE" sz="1600" dirty="0"/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de-DE" sz="1600" dirty="0" smtClean="0"/>
              <a:t>No measurements were carried out in 2003 because of financial constraints. </a:t>
            </a:r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de-DE" sz="1600" dirty="0" smtClean="0"/>
              <a:t>Measurements using a total station terminated in 2013.</a:t>
            </a:r>
            <a:endParaRPr lang="en-US" altLang="de-DE" sz="1600" dirty="0"/>
          </a:p>
        </p:txBody>
      </p:sp>
      <p:pic>
        <p:nvPicPr>
          <p:cNvPr id="1027" name="Picture 3" descr="D:\Projekte\PantaRhei2013\Verwaltung\Endbericht 2014\Abb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91" y="2672916"/>
            <a:ext cx="2832954" cy="212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Projekte\PantaRhei2013\Verwaltung\Endbericht 2014\Abb3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846" y="2718390"/>
            <a:ext cx="2772308" cy="207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Projekte\PantaRhei2013\Verwaltung\Endbericht 2014\Abb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464" y="2697610"/>
            <a:ext cx="2767089" cy="207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250825" y="4790446"/>
            <a:ext cx="11608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Surveying team 2013</a:t>
            </a:r>
            <a:endParaRPr lang="en-US" sz="800" dirty="0"/>
          </a:p>
        </p:txBody>
      </p:sp>
      <p:sp>
        <p:nvSpPr>
          <p:cNvPr id="8" name="Textfeld 7"/>
          <p:cNvSpPr txBox="1"/>
          <p:nvPr/>
        </p:nvSpPr>
        <p:spPr>
          <a:xfrm>
            <a:off x="2007076" y="4790446"/>
            <a:ext cx="10887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 smtClean="0"/>
              <a:t>August 12-14, 2013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25471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>
          <a:xfrm>
            <a:off x="1144588" y="80628"/>
            <a:ext cx="6919912" cy="830997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de-DE" sz="1600" b="0" dirty="0" smtClean="0"/>
              <a:t>20 Years of Geodetic Monitoring of</a:t>
            </a:r>
            <a:br>
              <a:rPr lang="en-US" altLang="de-DE" sz="1600" b="0" dirty="0" smtClean="0"/>
            </a:br>
            <a:r>
              <a:rPr lang="en-US" altLang="de-DE" sz="1600" b="0" dirty="0" err="1" smtClean="0"/>
              <a:t>Dösen</a:t>
            </a:r>
            <a:r>
              <a:rPr lang="en-US" altLang="de-DE" sz="1600" b="0" dirty="0" smtClean="0"/>
              <a:t> Rock Glacier (</a:t>
            </a:r>
            <a:r>
              <a:rPr lang="en-US" altLang="de-DE" sz="1600" b="0" dirty="0" err="1" smtClean="0"/>
              <a:t>Ankogel</a:t>
            </a:r>
            <a:r>
              <a:rPr lang="en-US" altLang="de-DE" sz="1600" b="0" dirty="0" smtClean="0"/>
              <a:t> Group, Austria) – A Short Review</a:t>
            </a:r>
            <a:br>
              <a:rPr lang="en-US" altLang="de-DE" sz="1600" b="0" dirty="0" smtClean="0"/>
            </a:br>
            <a:r>
              <a:rPr lang="en-US" altLang="de-DE" sz="1600" b="0" dirty="0">
                <a:solidFill>
                  <a:schemeClr val="accent6"/>
                </a:solidFill>
              </a:rPr>
              <a:t>2</a:t>
            </a:r>
            <a:r>
              <a:rPr lang="en-US" altLang="de-DE" sz="1600" b="0" dirty="0" smtClean="0">
                <a:solidFill>
                  <a:schemeClr val="accent6"/>
                </a:solidFill>
              </a:rPr>
              <a:t>. Total Station </a:t>
            </a:r>
            <a:r>
              <a:rPr lang="en-US" altLang="de-DE" sz="1600" b="0" dirty="0">
                <a:solidFill>
                  <a:schemeClr val="accent6"/>
                </a:solidFill>
              </a:rPr>
              <a:t>M</a:t>
            </a:r>
            <a:r>
              <a:rPr lang="en-US" altLang="de-DE" sz="1600" b="0" dirty="0" smtClean="0">
                <a:solidFill>
                  <a:schemeClr val="accent6"/>
                </a:solidFill>
              </a:rPr>
              <a:t>easurements 1995-2013</a:t>
            </a:r>
            <a:endParaRPr lang="en-US" altLang="de-DE" sz="1600" dirty="0" smtClean="0">
              <a:solidFill>
                <a:schemeClr val="accent6"/>
              </a:solidFill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71550" y="1268760"/>
            <a:ext cx="7524886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dirty="0" smtClean="0"/>
              <a:t>Assessment:</a:t>
            </a:r>
            <a:endParaRPr lang="en-US" altLang="de-DE" sz="1600" dirty="0"/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+"/>
            </a:pPr>
            <a:r>
              <a:rPr lang="en-US" altLang="de-DE" sz="1600" dirty="0" smtClean="0"/>
              <a:t>High accuracy: </a:t>
            </a:r>
            <a:r>
              <a:rPr lang="en-US" altLang="de-DE" sz="1600" dirty="0" err="1" smtClean="0"/>
              <a:t>m</a:t>
            </a:r>
            <a:r>
              <a:rPr lang="en-US" altLang="de-DE" sz="1600" baseline="-25000" dirty="0" err="1" smtClean="0"/>
              <a:t>X</a:t>
            </a:r>
            <a:r>
              <a:rPr lang="en-US" altLang="de-DE" sz="1600" dirty="0" smtClean="0"/>
              <a:t> = </a:t>
            </a:r>
            <a:r>
              <a:rPr lang="en-US" altLang="de-DE" sz="1600" dirty="0" err="1" smtClean="0"/>
              <a:t>m</a:t>
            </a:r>
            <a:r>
              <a:rPr lang="en-US" altLang="de-DE" sz="1600" baseline="-25000" dirty="0" err="1" smtClean="0"/>
              <a:t>Y</a:t>
            </a:r>
            <a:r>
              <a:rPr lang="en-US" altLang="de-DE" sz="1600" dirty="0"/>
              <a:t> </a:t>
            </a:r>
            <a:r>
              <a:rPr lang="en-US" altLang="de-DE" sz="1600" dirty="0" smtClean="0"/>
              <a:t>= </a:t>
            </a:r>
            <a:r>
              <a:rPr lang="en-US" altLang="de-DE" sz="1600" dirty="0" err="1" smtClean="0"/>
              <a:t>m</a:t>
            </a:r>
            <a:r>
              <a:rPr lang="en-US" altLang="de-DE" sz="1600" baseline="-25000" dirty="0" err="1" smtClean="0"/>
              <a:t>Z</a:t>
            </a:r>
            <a:r>
              <a:rPr lang="en-US" altLang="de-DE" sz="1600" dirty="0" smtClean="0"/>
              <a:t> = ±1 cm 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+"/>
            </a:pPr>
            <a:r>
              <a:rPr lang="en-US" altLang="de-DE" sz="1600" dirty="0" smtClean="0"/>
              <a:t>Fast (1 day)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+"/>
            </a:pPr>
            <a:r>
              <a:rPr lang="en-US" altLang="de-DE" sz="1600" dirty="0" smtClean="0"/>
              <a:t>Independent measurement technique (no third-party service is needed)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­"/>
            </a:pPr>
            <a:r>
              <a:rPr lang="en-US" altLang="de-DE" sz="1600" dirty="0" smtClean="0"/>
              <a:t>Experienced operator is needed for the total station.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­"/>
            </a:pPr>
            <a:r>
              <a:rPr lang="en-US" altLang="de-DE" sz="1600" dirty="0" smtClean="0"/>
              <a:t>Strong dependency on the weather (visibility)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­"/>
            </a:pPr>
            <a:r>
              <a:rPr lang="en-US" altLang="de-DE" sz="1600" dirty="0" smtClean="0"/>
              <a:t>Personnel intensive (5-6 persons)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­"/>
            </a:pPr>
            <a:r>
              <a:rPr lang="en-US" altLang="de-DE" sz="1600" dirty="0" smtClean="0"/>
              <a:t>Physically strong helpers needed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­"/>
            </a:pPr>
            <a:r>
              <a:rPr lang="en-US" altLang="de-DE" sz="1600" dirty="0" smtClean="0"/>
              <a:t>High costs because of the personnel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­"/>
            </a:pPr>
            <a:r>
              <a:rPr lang="en-US" altLang="de-DE" sz="1600" dirty="0" smtClean="0"/>
              <a:t>Difficult and dangerous climb to reach point S4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­"/>
            </a:pPr>
            <a:r>
              <a:rPr lang="en-US" altLang="de-DE" sz="1600" dirty="0" smtClean="0"/>
              <a:t>S4 is not stable but gradually moving downward.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­"/>
            </a:pPr>
            <a:endParaRPr lang="en-US" altLang="de-DE" sz="1600" dirty="0" smtClean="0"/>
          </a:p>
        </p:txBody>
      </p:sp>
    </p:spTree>
    <p:extLst>
      <p:ext uri="{BB962C8B-B14F-4D97-AF65-F5344CB8AC3E}">
        <p14:creationId xmlns:p14="http://schemas.microsoft.com/office/powerpoint/2010/main" val="135773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>
          <a:xfrm>
            <a:off x="1144588" y="80628"/>
            <a:ext cx="6919912" cy="830997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de-DE" sz="1600" b="0" dirty="0" smtClean="0"/>
              <a:t>20 Years of Geodetic Monitoring of</a:t>
            </a:r>
            <a:br>
              <a:rPr lang="en-US" altLang="de-DE" sz="1600" b="0" dirty="0" smtClean="0"/>
            </a:br>
            <a:r>
              <a:rPr lang="en-US" altLang="de-DE" sz="1600" b="0" dirty="0" err="1" smtClean="0"/>
              <a:t>Dösen</a:t>
            </a:r>
            <a:r>
              <a:rPr lang="en-US" altLang="de-DE" sz="1600" b="0" dirty="0" smtClean="0"/>
              <a:t> Rock Glacier (</a:t>
            </a:r>
            <a:r>
              <a:rPr lang="en-US" altLang="de-DE" sz="1600" b="0" dirty="0" err="1" smtClean="0"/>
              <a:t>Ankogel</a:t>
            </a:r>
            <a:r>
              <a:rPr lang="en-US" altLang="de-DE" sz="1600" b="0" dirty="0" smtClean="0"/>
              <a:t> Group, Austria) – A Short Review</a:t>
            </a:r>
            <a:br>
              <a:rPr lang="en-US" altLang="de-DE" sz="1600" b="0" dirty="0" smtClean="0"/>
            </a:br>
            <a:r>
              <a:rPr lang="en-US" altLang="de-DE" sz="1600" b="0" dirty="0">
                <a:solidFill>
                  <a:schemeClr val="accent6"/>
                </a:solidFill>
              </a:rPr>
              <a:t>2</a:t>
            </a:r>
            <a:r>
              <a:rPr lang="en-US" altLang="de-DE" sz="1600" b="0" dirty="0" smtClean="0">
                <a:solidFill>
                  <a:schemeClr val="accent6"/>
                </a:solidFill>
              </a:rPr>
              <a:t>. Total Station </a:t>
            </a:r>
            <a:r>
              <a:rPr lang="en-US" altLang="de-DE" sz="1600" b="0" dirty="0">
                <a:solidFill>
                  <a:schemeClr val="accent6"/>
                </a:solidFill>
              </a:rPr>
              <a:t>M</a:t>
            </a:r>
            <a:r>
              <a:rPr lang="en-US" altLang="de-DE" sz="1600" b="0" dirty="0" smtClean="0">
                <a:solidFill>
                  <a:schemeClr val="accent6"/>
                </a:solidFill>
              </a:rPr>
              <a:t>easurements 1995-2013</a:t>
            </a:r>
            <a:endParaRPr lang="en-US" altLang="de-DE" sz="1600" dirty="0" smtClean="0">
              <a:solidFill>
                <a:schemeClr val="accent6"/>
              </a:solidFill>
            </a:endParaRPr>
          </a:p>
        </p:txBody>
      </p:sp>
      <p:pic>
        <p:nvPicPr>
          <p:cNvPr id="2050" name="Picture 2" descr="D:\Projekte\PantaRhei2013\Verwaltung\Endbericht 2014\Abb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53" y="1499703"/>
            <a:ext cx="7851776" cy="243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Projekte\PantaRhei2013\Verwaltung\Endbericht 2014\Abb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54" y="4005064"/>
            <a:ext cx="7851775" cy="243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8797" y="1089025"/>
            <a:ext cx="75248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dirty="0" smtClean="0"/>
              <a:t>2D displacement vectors 2012-2013</a:t>
            </a:r>
            <a:endParaRPr lang="en-US" altLang="de-DE" sz="1600" dirty="0"/>
          </a:p>
        </p:txBody>
      </p:sp>
    </p:spTree>
    <p:extLst>
      <p:ext uri="{BB962C8B-B14F-4D97-AF65-F5344CB8AC3E}">
        <p14:creationId xmlns:p14="http://schemas.microsoft.com/office/powerpoint/2010/main" val="33490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>
          <a:xfrm>
            <a:off x="1144588" y="80628"/>
            <a:ext cx="6919912" cy="830997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de-DE" sz="1600" b="0" dirty="0" smtClean="0"/>
              <a:t>20 Years of Geodetic Monitoring of</a:t>
            </a:r>
            <a:br>
              <a:rPr lang="en-US" altLang="de-DE" sz="1600" b="0" dirty="0" smtClean="0"/>
            </a:br>
            <a:r>
              <a:rPr lang="en-US" altLang="de-DE" sz="1600" b="0" dirty="0" err="1" smtClean="0"/>
              <a:t>Dösen</a:t>
            </a:r>
            <a:r>
              <a:rPr lang="en-US" altLang="de-DE" sz="1600" b="0" dirty="0" smtClean="0"/>
              <a:t> Rock Glacier (</a:t>
            </a:r>
            <a:r>
              <a:rPr lang="en-US" altLang="de-DE" sz="1600" b="0" dirty="0" err="1" smtClean="0"/>
              <a:t>Ankogel</a:t>
            </a:r>
            <a:r>
              <a:rPr lang="en-US" altLang="de-DE" sz="1600" b="0" dirty="0" smtClean="0"/>
              <a:t> Group, Austria) – A Short Review</a:t>
            </a:r>
            <a:br>
              <a:rPr lang="en-US" altLang="de-DE" sz="1600" b="0" dirty="0" smtClean="0"/>
            </a:br>
            <a:r>
              <a:rPr lang="en-US" altLang="de-DE" sz="1600" b="0" dirty="0" smtClean="0">
                <a:solidFill>
                  <a:schemeClr val="accent6"/>
                </a:solidFill>
              </a:rPr>
              <a:t>3. GPS/GNSS Measurements 2014-2015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71550" y="1268760"/>
            <a:ext cx="846099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dirty="0" smtClean="0">
                <a:solidFill>
                  <a:srgbClr val="FF0000"/>
                </a:solidFill>
              </a:rPr>
              <a:t>GNSS-based surveying since 2014</a:t>
            </a:r>
            <a:endParaRPr lang="en-US" altLang="de-DE" sz="1600" dirty="0"/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de-DE" sz="1600" dirty="0" smtClean="0"/>
              <a:t>2014: </a:t>
            </a:r>
            <a:r>
              <a:rPr lang="en-US" altLang="de-DE" sz="1600" dirty="0"/>
              <a:t>V</a:t>
            </a:r>
            <a:r>
              <a:rPr lang="en-US" altLang="de-DE" sz="1600" dirty="0" smtClean="0"/>
              <a:t>alidation of the real-time kinematic (RTK) positioning technique</a:t>
            </a:r>
            <a:br>
              <a:rPr lang="en-US" altLang="de-DE" sz="1600" dirty="0" smtClean="0"/>
            </a:br>
            <a:r>
              <a:rPr lang="en-US" altLang="de-DE" sz="1600" dirty="0" smtClean="0"/>
              <a:t>          at </a:t>
            </a:r>
            <a:r>
              <a:rPr lang="en-US" altLang="de-DE" sz="1600" dirty="0" err="1" smtClean="0"/>
              <a:t>Dösen</a:t>
            </a:r>
            <a:r>
              <a:rPr lang="en-US" altLang="de-DE" sz="1600" dirty="0" smtClean="0"/>
              <a:t> rock glacier.</a:t>
            </a:r>
          </a:p>
          <a:p>
            <a:pPr marL="742950" lvl="1" indent="-28575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600" dirty="0" smtClean="0"/>
              <a:t>Reference station (base): </a:t>
            </a:r>
            <a:r>
              <a:rPr lang="en-US" altLang="de-DE" sz="1600" dirty="0"/>
              <a:t>T</a:t>
            </a:r>
            <a:r>
              <a:rPr lang="en-US" altLang="de-DE" sz="1600" dirty="0" smtClean="0"/>
              <a:t>riangulation </a:t>
            </a:r>
            <a:r>
              <a:rPr lang="en-US" altLang="de-DE" sz="1600" dirty="0" smtClean="0"/>
              <a:t>point (AVS) near Arthur-v.-</a:t>
            </a:r>
            <a:r>
              <a:rPr lang="en-US" altLang="de-DE" sz="1600" dirty="0" err="1" smtClean="0"/>
              <a:t>Schmid</a:t>
            </a:r>
            <a:r>
              <a:rPr lang="en-US" altLang="de-DE" sz="1600" dirty="0" smtClean="0"/>
              <a:t> </a:t>
            </a:r>
            <a:r>
              <a:rPr lang="en-US" altLang="de-DE" sz="1600" dirty="0" err="1" smtClean="0"/>
              <a:t>Haus</a:t>
            </a:r>
            <a:endParaRPr lang="en-US" altLang="de-DE" sz="1600" dirty="0" smtClean="0"/>
          </a:p>
          <a:p>
            <a:pPr marL="742950" lvl="1" indent="-28575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600" dirty="0" smtClean="0"/>
              <a:t>Additional stable points M1, M2 and M3  for ease of work</a:t>
            </a:r>
          </a:p>
          <a:p>
            <a:pPr marL="742950" lvl="1" indent="-28575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600" dirty="0" smtClean="0"/>
              <a:t>Equipment used: Leica Viva GNSS</a:t>
            </a:r>
          </a:p>
          <a:p>
            <a:pPr marL="742950" lvl="1" indent="-28575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600" dirty="0" smtClean="0"/>
              <a:t>Accuracy: 2-3 times inferior to the classical method used previously</a:t>
            </a:r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de-DE" sz="1600" dirty="0" smtClean="0"/>
              <a:t>2015: RTK-GNSS measurements only</a:t>
            </a:r>
            <a:endParaRPr lang="en-US" altLang="de-DE" sz="1600" dirty="0"/>
          </a:p>
          <a:p>
            <a:pPr lvl="1">
              <a:spcBef>
                <a:spcPct val="50000"/>
              </a:spcBef>
            </a:pPr>
            <a:endParaRPr lang="en-US" altLang="de-DE" sz="1600" dirty="0" smtClean="0"/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§"/>
            </a:pPr>
            <a:endParaRPr lang="en-US" altLang="de-DE" sz="1600" dirty="0"/>
          </a:p>
        </p:txBody>
      </p:sp>
    </p:spTree>
    <p:extLst>
      <p:ext uri="{BB962C8B-B14F-4D97-AF65-F5344CB8AC3E}">
        <p14:creationId xmlns:p14="http://schemas.microsoft.com/office/powerpoint/2010/main" val="311362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>
          <a:xfrm>
            <a:off x="1144588" y="80628"/>
            <a:ext cx="6919912" cy="830997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de-DE" sz="1600" b="0" dirty="0" smtClean="0"/>
              <a:t>20 Years of Geodetic Monitoring of</a:t>
            </a:r>
            <a:br>
              <a:rPr lang="en-US" altLang="de-DE" sz="1600" b="0" dirty="0" smtClean="0"/>
            </a:br>
            <a:r>
              <a:rPr lang="en-US" altLang="de-DE" sz="1600" b="0" dirty="0" err="1" smtClean="0"/>
              <a:t>Dösen</a:t>
            </a:r>
            <a:r>
              <a:rPr lang="en-US" altLang="de-DE" sz="1600" b="0" dirty="0" smtClean="0"/>
              <a:t> Rock Glacier (</a:t>
            </a:r>
            <a:r>
              <a:rPr lang="en-US" altLang="de-DE" sz="1600" b="0" dirty="0" err="1" smtClean="0"/>
              <a:t>Ankogel</a:t>
            </a:r>
            <a:r>
              <a:rPr lang="en-US" altLang="de-DE" sz="1600" b="0" dirty="0" smtClean="0"/>
              <a:t> Group, Austria) – A Short Review</a:t>
            </a:r>
            <a:br>
              <a:rPr lang="en-US" altLang="de-DE" sz="1600" b="0" dirty="0" smtClean="0"/>
            </a:br>
            <a:r>
              <a:rPr lang="en-US" altLang="de-DE" sz="1600" b="0" dirty="0" smtClean="0">
                <a:solidFill>
                  <a:schemeClr val="accent6"/>
                </a:solidFill>
              </a:rPr>
              <a:t>3. GPS/GNSS Measurements 2014-2015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91" y="1088740"/>
            <a:ext cx="3888000" cy="29160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60819" y="4004740"/>
            <a:ext cx="1301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August 18, 2015</a:t>
            </a:r>
            <a:endParaRPr lang="en-US" sz="1200" dirty="0"/>
          </a:p>
        </p:txBody>
      </p:sp>
      <p:sp>
        <p:nvSpPr>
          <p:cNvPr id="8" name="Textfeld 7"/>
          <p:cNvSpPr txBox="1"/>
          <p:nvPr/>
        </p:nvSpPr>
        <p:spPr>
          <a:xfrm>
            <a:off x="2640957" y="3248980"/>
            <a:ext cx="1032334" cy="246221"/>
          </a:xfrm>
          <a:prstGeom prst="rect">
            <a:avLst/>
          </a:prstGeom>
          <a:solidFill>
            <a:srgbClr val="FFFFFF">
              <a:alpha val="52941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00" dirty="0" smtClean="0"/>
              <a:t>Reference point (AVS)</a:t>
            </a:r>
            <a:br>
              <a:rPr lang="en-US" sz="800" dirty="0" smtClean="0"/>
            </a:br>
            <a:r>
              <a:rPr lang="en-US" sz="800" dirty="0" smtClean="0"/>
              <a:t>(2278 m)</a:t>
            </a:r>
            <a:endParaRPr lang="en-US" sz="800" dirty="0"/>
          </a:p>
        </p:txBody>
      </p:sp>
      <p:pic>
        <p:nvPicPr>
          <p:cNvPr id="3074" name="Picture 2" descr="D:\Schreibtisch\Meetings\Trautenfels2015\Presentation\Doesen2015_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452" y="1087437"/>
            <a:ext cx="3888000" cy="291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4752452" y="3998746"/>
            <a:ext cx="1301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August 18, 2015</a:t>
            </a:r>
            <a:endParaRPr lang="en-US" sz="1200" dirty="0"/>
          </a:p>
        </p:txBody>
      </p:sp>
      <p:pic>
        <p:nvPicPr>
          <p:cNvPr id="3076" name="Picture 4" descr="D:\Schreibtisch\Meetings\Trautenfels2015\Presentation\Doesen2014_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452" y="4256088"/>
            <a:ext cx="3023903" cy="226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7776355" y="6256609"/>
            <a:ext cx="1301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August 12, 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7860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676400" y="1219200"/>
            <a:ext cx="2533650" cy="21907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de-AT" altLang="de-DE" sz="140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>
          <a:xfrm>
            <a:off x="1144588" y="80628"/>
            <a:ext cx="6919912" cy="830997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de-DE" sz="1600" b="0" dirty="0" smtClean="0"/>
              <a:t>20 Years of Geodetic Monitoring of</a:t>
            </a:r>
            <a:br>
              <a:rPr lang="en-US" altLang="de-DE" sz="1600" b="0" dirty="0" smtClean="0"/>
            </a:br>
            <a:r>
              <a:rPr lang="en-US" altLang="de-DE" sz="1600" b="0" dirty="0" err="1" smtClean="0"/>
              <a:t>Dösen</a:t>
            </a:r>
            <a:r>
              <a:rPr lang="en-US" altLang="de-DE" sz="1600" b="0" dirty="0" smtClean="0"/>
              <a:t> Rock Glacier (</a:t>
            </a:r>
            <a:r>
              <a:rPr lang="en-US" altLang="de-DE" sz="1600" b="0" dirty="0" err="1" smtClean="0"/>
              <a:t>Ankogel</a:t>
            </a:r>
            <a:r>
              <a:rPr lang="en-US" altLang="de-DE" sz="1600" b="0" dirty="0" smtClean="0"/>
              <a:t> Group, Austria) – A Short Review</a:t>
            </a:r>
            <a:br>
              <a:rPr lang="en-US" altLang="de-DE" sz="1600" b="0" dirty="0" smtClean="0"/>
            </a:br>
            <a:endParaRPr lang="en-US" altLang="de-DE" sz="1600" dirty="0" smtClean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1550" y="1268760"/>
            <a:ext cx="5913438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dirty="0">
                <a:solidFill>
                  <a:srgbClr val="FF0000"/>
                </a:solidFill>
              </a:rPr>
              <a:t>Contents</a:t>
            </a:r>
            <a:r>
              <a:rPr lang="en-US" altLang="de-DE" sz="1600" dirty="0"/>
              <a:t/>
            </a:r>
            <a:br>
              <a:rPr lang="en-US" altLang="de-DE" sz="1600" dirty="0"/>
            </a:br>
            <a:r>
              <a:rPr lang="en-US" altLang="de-DE" sz="1600" dirty="0"/>
              <a:t/>
            </a:r>
            <a:br>
              <a:rPr lang="en-US" altLang="de-DE" sz="1600" dirty="0"/>
            </a:br>
            <a:r>
              <a:rPr lang="en-US" altLang="de-DE" sz="1600" dirty="0"/>
              <a:t>1. Introduction</a:t>
            </a:r>
            <a:br>
              <a:rPr lang="en-US" altLang="de-DE" sz="1600" dirty="0"/>
            </a:br>
            <a:r>
              <a:rPr lang="en-US" altLang="de-DE" sz="1600" dirty="0"/>
              <a:t>2. </a:t>
            </a:r>
            <a:r>
              <a:rPr lang="en-US" altLang="de-DE" sz="1600" dirty="0" smtClean="0"/>
              <a:t>Total Station </a:t>
            </a:r>
            <a:r>
              <a:rPr lang="en-US" altLang="de-DE" sz="1600" dirty="0"/>
              <a:t>M</a:t>
            </a:r>
            <a:r>
              <a:rPr lang="en-US" altLang="de-DE" sz="1600" dirty="0" smtClean="0"/>
              <a:t>easurements 1995-2013</a:t>
            </a:r>
            <a:r>
              <a:rPr lang="en-US" altLang="de-DE" sz="1600" dirty="0"/>
              <a:t/>
            </a:r>
            <a:br>
              <a:rPr lang="en-US" altLang="de-DE" sz="1600" dirty="0"/>
            </a:br>
            <a:r>
              <a:rPr lang="en-US" altLang="de-DE" sz="1600" dirty="0"/>
              <a:t>3. </a:t>
            </a:r>
            <a:r>
              <a:rPr lang="en-US" altLang="de-DE" sz="1600" dirty="0" smtClean="0"/>
              <a:t>GPS/GNSS </a:t>
            </a:r>
            <a:r>
              <a:rPr lang="en-US" altLang="de-DE" sz="1600" dirty="0"/>
              <a:t>M</a:t>
            </a:r>
            <a:r>
              <a:rPr lang="en-US" altLang="de-DE" sz="1600" dirty="0" smtClean="0"/>
              <a:t>easurements 2014-2015</a:t>
            </a:r>
            <a:br>
              <a:rPr lang="en-US" altLang="de-DE" sz="1600" dirty="0" smtClean="0"/>
            </a:br>
            <a:r>
              <a:rPr lang="en-US" altLang="de-DE" sz="1600" dirty="0" smtClean="0"/>
              <a:t>4. Photogrammetric Measurements</a:t>
            </a:r>
            <a:r>
              <a:rPr lang="en-US" altLang="de-DE" sz="1600" dirty="0"/>
              <a:t/>
            </a:r>
            <a:br>
              <a:rPr lang="en-US" altLang="de-DE" sz="1600" dirty="0"/>
            </a:br>
            <a:r>
              <a:rPr lang="en-US" altLang="de-DE" sz="1600" dirty="0" smtClean="0"/>
              <a:t>5. Results</a:t>
            </a:r>
            <a:r>
              <a:rPr lang="en-US" altLang="de-DE" sz="1600" dirty="0"/>
              <a:t/>
            </a:r>
            <a:br>
              <a:rPr lang="en-US" altLang="de-DE" sz="1600" dirty="0"/>
            </a:br>
            <a:r>
              <a:rPr lang="en-US" altLang="de-DE" sz="1600" dirty="0" smtClean="0"/>
              <a:t>6. </a:t>
            </a:r>
            <a:r>
              <a:rPr lang="en-US" altLang="de-DE" sz="1600" dirty="0"/>
              <a:t>Conclusions and </a:t>
            </a:r>
            <a:r>
              <a:rPr lang="en-US" altLang="de-DE" sz="1600" dirty="0" smtClean="0"/>
              <a:t>Outlook</a:t>
            </a:r>
            <a:endParaRPr lang="en-US" altLang="de-DE" sz="1600" dirty="0"/>
          </a:p>
        </p:txBody>
      </p:sp>
    </p:spTree>
    <p:extLst>
      <p:ext uri="{BB962C8B-B14F-4D97-AF65-F5344CB8AC3E}">
        <p14:creationId xmlns:p14="http://schemas.microsoft.com/office/powerpoint/2010/main" val="15602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>
          <a:xfrm>
            <a:off x="1144588" y="80628"/>
            <a:ext cx="6919912" cy="830997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de-DE" sz="1600" b="0" dirty="0" smtClean="0"/>
              <a:t>20 Years of Geodetic Monitoring of</a:t>
            </a:r>
            <a:br>
              <a:rPr lang="en-US" altLang="de-DE" sz="1600" b="0" dirty="0" smtClean="0"/>
            </a:br>
            <a:r>
              <a:rPr lang="en-US" altLang="de-DE" sz="1600" b="0" dirty="0" err="1" smtClean="0"/>
              <a:t>Dösen</a:t>
            </a:r>
            <a:r>
              <a:rPr lang="en-US" altLang="de-DE" sz="1600" b="0" dirty="0" smtClean="0"/>
              <a:t> Rock Glacier (</a:t>
            </a:r>
            <a:r>
              <a:rPr lang="en-US" altLang="de-DE" sz="1600" b="0" dirty="0" err="1" smtClean="0"/>
              <a:t>Ankogel</a:t>
            </a:r>
            <a:r>
              <a:rPr lang="en-US" altLang="de-DE" sz="1600" b="0" dirty="0" smtClean="0"/>
              <a:t> Group, Austria) – A Short Review</a:t>
            </a:r>
            <a:br>
              <a:rPr lang="en-US" altLang="de-DE" sz="1600" b="0" dirty="0" smtClean="0"/>
            </a:br>
            <a:r>
              <a:rPr lang="en-US" altLang="de-DE" sz="1600" b="0" dirty="0">
                <a:solidFill>
                  <a:schemeClr val="accent6"/>
                </a:solidFill>
              </a:rPr>
              <a:t>3. GPS/GNSS </a:t>
            </a:r>
            <a:r>
              <a:rPr lang="en-US" altLang="de-DE" sz="1600" b="0" dirty="0" smtClean="0">
                <a:solidFill>
                  <a:schemeClr val="accent6"/>
                </a:solidFill>
              </a:rPr>
              <a:t>Measurements </a:t>
            </a:r>
            <a:r>
              <a:rPr lang="en-US" altLang="de-DE" sz="1600" b="0" dirty="0">
                <a:solidFill>
                  <a:schemeClr val="accent6"/>
                </a:solidFill>
              </a:rPr>
              <a:t>2014-2015</a:t>
            </a:r>
            <a:endParaRPr lang="en-US" altLang="de-DE" sz="1600" dirty="0" smtClean="0">
              <a:solidFill>
                <a:schemeClr val="accent6"/>
              </a:solidFill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71550" y="1268760"/>
            <a:ext cx="7524886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dirty="0" smtClean="0"/>
              <a:t>Assessment:</a:t>
            </a:r>
            <a:endParaRPr lang="en-US" altLang="de-DE" sz="1600" dirty="0"/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+"/>
            </a:pPr>
            <a:r>
              <a:rPr lang="en-US" altLang="de-DE" sz="1600" dirty="0" smtClean="0"/>
              <a:t>Less personnel needed (2-4 persons)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+"/>
            </a:pPr>
            <a:r>
              <a:rPr lang="en-US" altLang="de-DE" sz="1600" dirty="0" smtClean="0"/>
              <a:t>More cost-efficient 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+"/>
            </a:pPr>
            <a:r>
              <a:rPr lang="en-US" altLang="de-DE" sz="1600" dirty="0" smtClean="0"/>
              <a:t>Measurement is independent of weather conditions (visibility).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+"/>
            </a:pPr>
            <a:r>
              <a:rPr lang="en-US" altLang="de-DE" sz="1600" dirty="0" smtClean="0"/>
              <a:t>Measurements can be carried out by anybody after a short training.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±"/>
            </a:pPr>
            <a:r>
              <a:rPr lang="en-US" altLang="de-DE" sz="1600" dirty="0" smtClean="0"/>
              <a:t>Adequate </a:t>
            </a:r>
            <a:r>
              <a:rPr lang="en-US" altLang="de-DE" sz="1600" dirty="0"/>
              <a:t>accuracy: </a:t>
            </a:r>
            <a:r>
              <a:rPr lang="en-US" altLang="de-DE" sz="1600" dirty="0" err="1"/>
              <a:t>m</a:t>
            </a:r>
            <a:r>
              <a:rPr lang="en-US" altLang="de-DE" sz="1600" baseline="-25000" dirty="0" err="1"/>
              <a:t>X</a:t>
            </a:r>
            <a:r>
              <a:rPr lang="en-US" altLang="de-DE" sz="1600" dirty="0"/>
              <a:t> = </a:t>
            </a:r>
            <a:r>
              <a:rPr lang="en-US" altLang="de-DE" sz="1600" dirty="0" err="1"/>
              <a:t>m</a:t>
            </a:r>
            <a:r>
              <a:rPr lang="en-US" altLang="de-DE" sz="1600" baseline="-25000" dirty="0" err="1"/>
              <a:t>Y</a:t>
            </a:r>
            <a:r>
              <a:rPr lang="en-US" altLang="de-DE" sz="1600" dirty="0"/>
              <a:t> = </a:t>
            </a:r>
            <a:r>
              <a:rPr lang="en-US" altLang="de-DE" sz="1600" dirty="0" err="1"/>
              <a:t>m</a:t>
            </a:r>
            <a:r>
              <a:rPr lang="en-US" altLang="de-DE" sz="1600" baseline="-25000" dirty="0" err="1"/>
              <a:t>Z</a:t>
            </a:r>
            <a:r>
              <a:rPr lang="en-US" altLang="de-DE" sz="1600" dirty="0"/>
              <a:t> = </a:t>
            </a:r>
            <a:r>
              <a:rPr lang="en-US" altLang="de-DE" sz="1600" dirty="0" smtClean="0"/>
              <a:t>±2-3 cm (= ~10% relative accuracy in respect to the average annual flow velocity)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­"/>
            </a:pPr>
            <a:r>
              <a:rPr lang="en-US" altLang="de-DE" sz="1600" dirty="0" smtClean="0"/>
              <a:t>Daily output of measured points is limited.</a:t>
            </a:r>
            <a:br>
              <a:rPr lang="en-US" altLang="de-DE" sz="1600" dirty="0" smtClean="0"/>
            </a:br>
            <a:r>
              <a:rPr lang="en-US" altLang="de-DE" sz="1600" dirty="0" smtClean="0"/>
              <a:t>On a fine day all 34 observation points can be measured within 1 day.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­"/>
            </a:pPr>
            <a:r>
              <a:rPr lang="en-US" altLang="de-DE" sz="1600" dirty="0" smtClean="0"/>
              <a:t>Thus, the measurement of the 4 profiles had to be abandoned.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­"/>
            </a:pPr>
            <a:r>
              <a:rPr lang="en-US" altLang="de-DE" sz="1600" dirty="0" smtClean="0"/>
              <a:t>Possible problems with bad satellite constellation, signal shadowing, and multipath effects</a:t>
            </a:r>
          </a:p>
        </p:txBody>
      </p:sp>
    </p:spTree>
    <p:extLst>
      <p:ext uri="{BB962C8B-B14F-4D97-AF65-F5344CB8AC3E}">
        <p14:creationId xmlns:p14="http://schemas.microsoft.com/office/powerpoint/2010/main" val="110099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chreibtisch\Meetings\Trautenfels2015\Presentation\34P_961415J_DX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29" y="1499087"/>
            <a:ext cx="7851600" cy="243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>
          <a:xfrm>
            <a:off x="1144588" y="80628"/>
            <a:ext cx="6919912" cy="830997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de-DE" sz="1600" b="0" dirty="0" smtClean="0"/>
              <a:t>20 Years of Geodetic Monitoring of</a:t>
            </a:r>
            <a:br>
              <a:rPr lang="en-US" altLang="de-DE" sz="1600" b="0" dirty="0" smtClean="0"/>
            </a:br>
            <a:r>
              <a:rPr lang="en-US" altLang="de-DE" sz="1600" b="0" dirty="0" err="1" smtClean="0"/>
              <a:t>Dösen</a:t>
            </a:r>
            <a:r>
              <a:rPr lang="en-US" altLang="de-DE" sz="1600" b="0" dirty="0" smtClean="0"/>
              <a:t> Rock Glacier (</a:t>
            </a:r>
            <a:r>
              <a:rPr lang="en-US" altLang="de-DE" sz="1600" b="0" dirty="0" err="1" smtClean="0"/>
              <a:t>Ankogel</a:t>
            </a:r>
            <a:r>
              <a:rPr lang="en-US" altLang="de-DE" sz="1600" b="0" dirty="0" smtClean="0"/>
              <a:t> Group, Austria) – A Short Review</a:t>
            </a:r>
            <a:br>
              <a:rPr lang="en-US" altLang="de-DE" sz="1600" b="0" dirty="0" smtClean="0"/>
            </a:br>
            <a:r>
              <a:rPr lang="en-US" altLang="de-DE" sz="1600" b="0" dirty="0">
                <a:solidFill>
                  <a:schemeClr val="accent6"/>
                </a:solidFill>
              </a:rPr>
              <a:t>3. GPS/GNSS </a:t>
            </a:r>
            <a:r>
              <a:rPr lang="en-US" altLang="de-DE" sz="1600" b="0" dirty="0" smtClean="0">
                <a:solidFill>
                  <a:schemeClr val="accent6"/>
                </a:solidFill>
              </a:rPr>
              <a:t>Measurements </a:t>
            </a:r>
            <a:r>
              <a:rPr lang="en-US" altLang="de-DE" sz="1600" b="0" dirty="0">
                <a:solidFill>
                  <a:schemeClr val="accent6"/>
                </a:solidFill>
              </a:rPr>
              <a:t>2014-2015</a:t>
            </a:r>
            <a:endParaRPr lang="en-US" altLang="de-DE" sz="1600" dirty="0" smtClean="0">
              <a:solidFill>
                <a:schemeClr val="accent6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8797" y="1089025"/>
            <a:ext cx="75248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dirty="0" smtClean="0"/>
              <a:t>2D displacement vectors 2014-2015</a:t>
            </a:r>
            <a:endParaRPr lang="en-US" altLang="de-DE" sz="1600" dirty="0"/>
          </a:p>
        </p:txBody>
      </p:sp>
    </p:spTree>
    <p:extLst>
      <p:ext uri="{BB962C8B-B14F-4D97-AF65-F5344CB8AC3E}">
        <p14:creationId xmlns:p14="http://schemas.microsoft.com/office/powerpoint/2010/main" val="17299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>
          <a:xfrm>
            <a:off x="1144588" y="80628"/>
            <a:ext cx="6919912" cy="830997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de-DE" sz="1600" b="0" dirty="0" smtClean="0"/>
              <a:t>20 Years of Geodetic Monitoring of</a:t>
            </a:r>
            <a:br>
              <a:rPr lang="en-US" altLang="de-DE" sz="1600" b="0" dirty="0" smtClean="0"/>
            </a:br>
            <a:r>
              <a:rPr lang="en-US" altLang="de-DE" sz="1600" b="0" dirty="0" err="1" smtClean="0"/>
              <a:t>Dösen</a:t>
            </a:r>
            <a:r>
              <a:rPr lang="en-US" altLang="de-DE" sz="1600" b="0" dirty="0" smtClean="0"/>
              <a:t> Rock Glacier (</a:t>
            </a:r>
            <a:r>
              <a:rPr lang="en-US" altLang="de-DE" sz="1600" b="0" dirty="0" err="1" smtClean="0"/>
              <a:t>Ankogel</a:t>
            </a:r>
            <a:r>
              <a:rPr lang="en-US" altLang="de-DE" sz="1600" b="0" dirty="0" smtClean="0"/>
              <a:t> Group, Austria) – A Short Review</a:t>
            </a:r>
            <a:br>
              <a:rPr lang="en-US" altLang="de-DE" sz="1600" b="0" dirty="0" smtClean="0"/>
            </a:br>
            <a:r>
              <a:rPr lang="en-US" altLang="de-DE" sz="1600" b="0" dirty="0" smtClean="0">
                <a:solidFill>
                  <a:schemeClr val="accent6"/>
                </a:solidFill>
              </a:rPr>
              <a:t>4. Photogrammetric Measurements</a:t>
            </a:r>
            <a:endParaRPr lang="en-US" altLang="de-DE" sz="1600" dirty="0" smtClean="0">
              <a:solidFill>
                <a:schemeClr val="accent6"/>
              </a:solidFill>
            </a:endParaRPr>
          </a:p>
        </p:txBody>
      </p:sp>
      <p:pic>
        <p:nvPicPr>
          <p:cNvPr id="5125" name="Picture 5" descr="D:\Schreibtisch\Meetings\Trautenfels2015\Presentation\Animation\OhneTitel-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374" y="1276350"/>
            <a:ext cx="1032114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29547" y="4374777"/>
            <a:ext cx="3057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Computer animation: 1969 – 1998 – 2010</a:t>
            </a:r>
            <a:endParaRPr lang="en-US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5845291" y="4377781"/>
            <a:ext cx="3118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Horizontal movement of </a:t>
            </a:r>
            <a:r>
              <a:rPr lang="en-US" sz="1200" dirty="0" err="1" smtClean="0"/>
              <a:t>Dösen</a:t>
            </a:r>
            <a:r>
              <a:rPr lang="en-US" sz="1200" dirty="0" smtClean="0"/>
              <a:t> rock glacier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0894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>
          <a:xfrm>
            <a:off x="1144588" y="80628"/>
            <a:ext cx="6919912" cy="830997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de-DE" sz="1600" b="0" dirty="0" smtClean="0"/>
              <a:t>20 Years of Geodetic Monitoring of</a:t>
            </a:r>
            <a:br>
              <a:rPr lang="en-US" altLang="de-DE" sz="1600" b="0" dirty="0" smtClean="0"/>
            </a:br>
            <a:r>
              <a:rPr lang="en-US" altLang="de-DE" sz="1600" b="0" dirty="0" err="1" smtClean="0"/>
              <a:t>Dösen</a:t>
            </a:r>
            <a:r>
              <a:rPr lang="en-US" altLang="de-DE" sz="1600" b="0" dirty="0" smtClean="0"/>
              <a:t> Rock Glacier (</a:t>
            </a:r>
            <a:r>
              <a:rPr lang="en-US" altLang="de-DE" sz="1600" b="0" dirty="0" err="1" smtClean="0"/>
              <a:t>Ankogel</a:t>
            </a:r>
            <a:r>
              <a:rPr lang="en-US" altLang="de-DE" sz="1600" b="0" dirty="0" smtClean="0"/>
              <a:t> Group, Austria) – A Short Review</a:t>
            </a:r>
            <a:br>
              <a:rPr lang="en-US" altLang="de-DE" sz="1600" b="0" dirty="0" smtClean="0"/>
            </a:br>
            <a:r>
              <a:rPr lang="en-US" altLang="de-DE" sz="1600" b="0" dirty="0" smtClean="0">
                <a:solidFill>
                  <a:schemeClr val="accent6"/>
                </a:solidFill>
              </a:rPr>
              <a:t>4. Photogrammetric Measurements</a:t>
            </a:r>
            <a:endParaRPr lang="en-US" altLang="de-DE" sz="1600" dirty="0" smtClean="0">
              <a:solidFill>
                <a:schemeClr val="accent6"/>
              </a:solidFill>
            </a:endParaRPr>
          </a:p>
        </p:txBody>
      </p:sp>
      <p:pic>
        <p:nvPicPr>
          <p:cNvPr id="6" name="Picture 4" descr="D:\Schreibtisch\Meetings\HMC2006\Presentation\Figure5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1664804"/>
            <a:ext cx="6351240" cy="319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pieren 1"/>
          <p:cNvGrpSpPr/>
          <p:nvPr/>
        </p:nvGrpSpPr>
        <p:grpSpPr>
          <a:xfrm>
            <a:off x="3563888" y="5301208"/>
            <a:ext cx="3352800" cy="1004888"/>
            <a:chOff x="3563888" y="4617132"/>
            <a:chExt cx="3352800" cy="1004888"/>
          </a:xfrm>
        </p:grpSpPr>
        <p:pic>
          <p:nvPicPr>
            <p:cNvPr id="8" name="Picture 7" descr="D:\Projekte\Doesenertal\Orthophotos\O1993_5576_B_2m.t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4617132"/>
              <a:ext cx="3352800" cy="10048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3982988" y="5080682"/>
              <a:ext cx="1009650" cy="503238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684414" y="4837012"/>
            <a:ext cx="64652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54100" indent="-4826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727200" indent="-482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400300" indent="-482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3073400" indent="-482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530600" indent="-482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987800" indent="-482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445000" indent="-482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902200" indent="-482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 sz="1200" dirty="0">
                <a:latin typeface="Arial" charset="0"/>
              </a:rPr>
              <a:t>Horizontal displacement vectors derived from large-scale aerial photographs 1993 and 1997.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83518" y="1089025"/>
            <a:ext cx="75248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dirty="0">
                <a:sym typeface="Wingdings 3" pitchFamily="18" charset="2"/>
              </a:rPr>
              <a:t>Automatic </a:t>
            </a:r>
            <a:r>
              <a:rPr lang="en-US" altLang="de-DE" sz="1600" dirty="0"/>
              <a:t>tracking of thousands of </a:t>
            </a:r>
            <a:r>
              <a:rPr lang="en-US" altLang="de-DE" sz="1600" dirty="0" smtClean="0"/>
              <a:t>points through </a:t>
            </a:r>
            <a:r>
              <a:rPr lang="en-US" altLang="de-DE" sz="1600" dirty="0"/>
              <a:t>image matching</a:t>
            </a:r>
          </a:p>
        </p:txBody>
      </p:sp>
    </p:spTree>
    <p:extLst>
      <p:ext uri="{BB962C8B-B14F-4D97-AF65-F5344CB8AC3E}">
        <p14:creationId xmlns:p14="http://schemas.microsoft.com/office/powerpoint/2010/main" val="202294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4" y="1525685"/>
            <a:ext cx="8964000" cy="2742902"/>
          </a:xfrm>
          <a:prstGeom prst="rect">
            <a:avLst/>
          </a:prstGeom>
        </p:spPr>
      </p:pic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>
          <a:xfrm>
            <a:off x="1144588" y="80628"/>
            <a:ext cx="6919912" cy="830997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de-DE" sz="1600" b="0" dirty="0" smtClean="0"/>
              <a:t>20 Years of Geodetic Monitoring of</a:t>
            </a:r>
            <a:br>
              <a:rPr lang="en-US" altLang="de-DE" sz="1600" b="0" dirty="0" smtClean="0"/>
            </a:br>
            <a:r>
              <a:rPr lang="en-US" altLang="de-DE" sz="1600" b="0" dirty="0" err="1" smtClean="0"/>
              <a:t>Dösen</a:t>
            </a:r>
            <a:r>
              <a:rPr lang="en-US" altLang="de-DE" sz="1600" b="0" dirty="0" smtClean="0"/>
              <a:t> Rock Glacier (</a:t>
            </a:r>
            <a:r>
              <a:rPr lang="en-US" altLang="de-DE" sz="1600" b="0" dirty="0" err="1" smtClean="0"/>
              <a:t>Ankogel</a:t>
            </a:r>
            <a:r>
              <a:rPr lang="en-US" altLang="de-DE" sz="1600" b="0" dirty="0" smtClean="0"/>
              <a:t> Group, Austria) – A Short Review</a:t>
            </a:r>
            <a:br>
              <a:rPr lang="en-US" altLang="de-DE" sz="1600" b="0" dirty="0" smtClean="0"/>
            </a:br>
            <a:r>
              <a:rPr lang="en-US" altLang="de-DE" sz="1600" b="0" dirty="0" smtClean="0">
                <a:solidFill>
                  <a:schemeClr val="accent6"/>
                </a:solidFill>
              </a:rPr>
              <a:t>4. Photogrammetric Measurements</a:t>
            </a:r>
            <a:endParaRPr lang="en-US" altLang="de-DE" sz="1600" dirty="0" smtClean="0">
              <a:solidFill>
                <a:schemeClr val="accent6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11560" y="1089025"/>
            <a:ext cx="75248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dirty="0" smtClean="0"/>
              <a:t>Total horizontal movement 1954-2010</a:t>
            </a:r>
            <a:endParaRPr lang="en-US" altLang="de-DE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611560" y="4374777"/>
            <a:ext cx="3147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Equidistance of </a:t>
            </a:r>
            <a:r>
              <a:rPr lang="en-US" sz="1200" dirty="0" err="1"/>
              <a:t>i</a:t>
            </a:r>
            <a:r>
              <a:rPr lang="en-US" sz="1200" dirty="0" err="1" smtClean="0"/>
              <a:t>solines</a:t>
            </a:r>
            <a:r>
              <a:rPr lang="en-US" sz="1200" dirty="0" smtClean="0"/>
              <a:t>: 1 m</a:t>
            </a:r>
            <a:br>
              <a:rPr lang="en-US" sz="1200" dirty="0" smtClean="0"/>
            </a:br>
            <a:r>
              <a:rPr lang="en-US" sz="1200" dirty="0" smtClean="0"/>
              <a:t>Accuracy: ±0.9 m (3</a:t>
            </a:r>
            <a:r>
              <a:rPr lang="el-GR" sz="1200" dirty="0" smtClean="0"/>
              <a:t>σ</a:t>
            </a:r>
            <a:r>
              <a:rPr lang="de-AT" sz="1200" dirty="0" smtClean="0"/>
              <a:t>-level)</a:t>
            </a:r>
            <a:endParaRPr lang="en-US" sz="1200" dirty="0" smtClean="0"/>
          </a:p>
          <a:p>
            <a:r>
              <a:rPr lang="en-US" sz="1200" dirty="0" smtClean="0"/>
              <a:t>Maximum movement: 14.67 m (in 56 years)</a:t>
            </a:r>
            <a:endParaRPr lang="en-US" sz="1200" dirty="0"/>
          </a:p>
        </p:txBody>
      </p:sp>
      <p:sp>
        <p:nvSpPr>
          <p:cNvPr id="3" name="Textfeld 2"/>
          <p:cNvSpPr txBox="1"/>
          <p:nvPr/>
        </p:nvSpPr>
        <p:spPr>
          <a:xfrm>
            <a:off x="7052625" y="2339007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/>
              <a:t>n</a:t>
            </a:r>
            <a:r>
              <a:rPr lang="de-AT" sz="1200" dirty="0" smtClean="0"/>
              <a:t>on-</a:t>
            </a:r>
            <a:r>
              <a:rPr lang="de-AT" sz="1200" dirty="0" err="1" smtClean="0"/>
              <a:t>significant</a:t>
            </a:r>
            <a:endParaRPr lang="de-AT" sz="1200" dirty="0"/>
          </a:p>
        </p:txBody>
      </p:sp>
      <p:cxnSp>
        <p:nvCxnSpPr>
          <p:cNvPr id="8" name="Gerade Verbindung 7"/>
          <p:cNvCxnSpPr/>
          <p:nvPr/>
        </p:nvCxnSpPr>
        <p:spPr>
          <a:xfrm>
            <a:off x="3635896" y="3176972"/>
            <a:ext cx="131117" cy="53474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3015164" y="3714236"/>
            <a:ext cx="1556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solidFill>
                  <a:schemeClr val="bg1"/>
                </a:solidFill>
              </a:rPr>
              <a:t>v</a:t>
            </a:r>
            <a:r>
              <a:rPr lang="de-AT" sz="1200" dirty="0" smtClean="0">
                <a:solidFill>
                  <a:schemeClr val="bg1"/>
                </a:solidFill>
              </a:rPr>
              <a:t>alid </a:t>
            </a:r>
            <a:r>
              <a:rPr lang="de-AT" sz="1200" dirty="0" err="1" smtClean="0">
                <a:solidFill>
                  <a:schemeClr val="bg1"/>
                </a:solidFill>
              </a:rPr>
              <a:t>measurements</a:t>
            </a:r>
            <a:endParaRPr lang="de-A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8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>
          <a:xfrm>
            <a:off x="1144588" y="80628"/>
            <a:ext cx="6919912" cy="830997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de-DE" sz="1600" b="0" dirty="0" smtClean="0"/>
              <a:t>20 Years of Geodetic Monitoring of</a:t>
            </a:r>
            <a:br>
              <a:rPr lang="en-US" altLang="de-DE" sz="1600" b="0" dirty="0" smtClean="0"/>
            </a:br>
            <a:r>
              <a:rPr lang="en-US" altLang="de-DE" sz="1600" b="0" dirty="0" err="1" smtClean="0"/>
              <a:t>Dösen</a:t>
            </a:r>
            <a:r>
              <a:rPr lang="en-US" altLang="de-DE" sz="1600" b="0" dirty="0" smtClean="0"/>
              <a:t> Rock Glacier (</a:t>
            </a:r>
            <a:r>
              <a:rPr lang="en-US" altLang="de-DE" sz="1600" b="0" dirty="0" err="1" smtClean="0"/>
              <a:t>Ankogel</a:t>
            </a:r>
            <a:r>
              <a:rPr lang="en-US" altLang="de-DE" sz="1600" b="0" dirty="0" smtClean="0"/>
              <a:t> Group, Austria) – A Short Review</a:t>
            </a:r>
            <a:br>
              <a:rPr lang="en-US" altLang="de-DE" sz="1600" b="0" dirty="0" smtClean="0"/>
            </a:br>
            <a:r>
              <a:rPr lang="en-US" altLang="de-DE" sz="1600" b="0" dirty="0">
                <a:solidFill>
                  <a:schemeClr val="accent6"/>
                </a:solidFill>
              </a:rPr>
              <a:t>5</a:t>
            </a:r>
            <a:r>
              <a:rPr lang="en-US" altLang="de-DE" sz="1600" b="0" dirty="0" smtClean="0">
                <a:solidFill>
                  <a:schemeClr val="accent6"/>
                </a:solidFill>
              </a:rPr>
              <a:t>. Results</a:t>
            </a:r>
            <a:endParaRPr lang="en-US" altLang="de-DE" sz="1600" dirty="0" smtClean="0">
              <a:solidFill>
                <a:schemeClr val="accent6"/>
              </a:solidFill>
            </a:endParaRPr>
          </a:p>
        </p:txBody>
      </p:sp>
      <p:pic>
        <p:nvPicPr>
          <p:cNvPr id="6147" name="Picture 3" descr="D:\Schreibtisch\Meetings\Trautenfels2015\Abstract\Figur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1270638"/>
            <a:ext cx="8648368" cy="260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feld 5"/>
              <p:cNvSpPr txBox="1"/>
              <p:nvPr/>
            </p:nvSpPr>
            <p:spPr>
              <a:xfrm>
                <a:off x="250825" y="3866240"/>
                <a:ext cx="86423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Multi-annual horizontal movement (1995-2015) of the 34 observations points at </a:t>
                </a:r>
                <a:r>
                  <a:rPr lang="en-US" sz="1200" dirty="0" err="1" smtClean="0"/>
                  <a:t>Dösen</a:t>
                </a:r>
                <a:r>
                  <a:rPr lang="en-US" sz="1200" dirty="0" smtClean="0"/>
                  <a:t> rock glacier.</a:t>
                </a:r>
                <a:br>
                  <a:rPr lang="en-US" sz="1200" dirty="0" smtClean="0"/>
                </a:br>
                <a:r>
                  <a:rPr lang="en-US" sz="1200" dirty="0" smtClean="0"/>
                  <a:t>The movement is exaggerated by a factor of 15.</a:t>
                </a:r>
                <a:br>
                  <a:rPr lang="en-US" sz="1200" dirty="0" smtClean="0"/>
                </a:br>
                <a:r>
                  <a:rPr lang="en-US" sz="1200" dirty="0" smtClean="0"/>
                  <a:t>Maximum movement at point 15: 8.10 m (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en-US" sz="1200" dirty="0" smtClean="0"/>
                  <a:t> 40.5 cm/a)</a:t>
                </a:r>
                <a:endParaRPr lang="en-US" sz="1200" dirty="0"/>
              </a:p>
            </p:txBody>
          </p:sp>
        </mc:Choice>
        <mc:Fallback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25" y="3866240"/>
                <a:ext cx="8642350" cy="646331"/>
              </a:xfrm>
              <a:prstGeom prst="rect">
                <a:avLst/>
              </a:prstGeom>
              <a:blipFill rotWithShape="1">
                <a:blip r:embed="rId4"/>
                <a:stretch>
                  <a:fillRect t="-943"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952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>
          <a:xfrm>
            <a:off x="1144588" y="80628"/>
            <a:ext cx="6919912" cy="830997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de-DE" sz="1600" b="0" dirty="0" smtClean="0"/>
              <a:t>20 Years of Geodetic Monitoring of</a:t>
            </a:r>
            <a:br>
              <a:rPr lang="en-US" altLang="de-DE" sz="1600" b="0" dirty="0" smtClean="0"/>
            </a:br>
            <a:r>
              <a:rPr lang="en-US" altLang="de-DE" sz="1600" b="0" dirty="0" err="1" smtClean="0"/>
              <a:t>Dösen</a:t>
            </a:r>
            <a:r>
              <a:rPr lang="en-US" altLang="de-DE" sz="1600" b="0" dirty="0" smtClean="0"/>
              <a:t> Rock Glacier (</a:t>
            </a:r>
            <a:r>
              <a:rPr lang="en-US" altLang="de-DE" sz="1600" b="0" dirty="0" err="1" smtClean="0"/>
              <a:t>Ankogel</a:t>
            </a:r>
            <a:r>
              <a:rPr lang="en-US" altLang="de-DE" sz="1600" b="0" dirty="0" smtClean="0"/>
              <a:t> Group, Austria) – A Short Review</a:t>
            </a:r>
            <a:br>
              <a:rPr lang="en-US" altLang="de-DE" sz="1600" b="0" dirty="0" smtClean="0"/>
            </a:br>
            <a:r>
              <a:rPr lang="en-US" altLang="de-DE" sz="1600" b="0" dirty="0">
                <a:solidFill>
                  <a:schemeClr val="accent6"/>
                </a:solidFill>
              </a:rPr>
              <a:t>5</a:t>
            </a:r>
            <a:r>
              <a:rPr lang="en-US" altLang="de-DE" sz="1600" b="0" dirty="0" smtClean="0">
                <a:solidFill>
                  <a:schemeClr val="accent6"/>
                </a:solidFill>
              </a:rPr>
              <a:t>. Results</a:t>
            </a:r>
            <a:endParaRPr lang="en-US" altLang="de-DE" sz="1600" dirty="0" smtClean="0">
              <a:solidFill>
                <a:schemeClr val="accent6"/>
              </a:solidFill>
            </a:endParaRPr>
          </a:p>
        </p:txBody>
      </p:sp>
      <p:pic>
        <p:nvPicPr>
          <p:cNvPr id="7170" name="Picture 2" descr="D:\Schreibtisch\Meetings\Trautenfels2015\Abstract\Figure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96" y="1272233"/>
            <a:ext cx="7304608" cy="353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50825" y="4944938"/>
            <a:ext cx="8642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Mean annual horizontal flow velocity of </a:t>
            </a:r>
            <a:r>
              <a:rPr lang="en-US" sz="1200" dirty="0" err="1" smtClean="0"/>
              <a:t>Dösen</a:t>
            </a:r>
            <a:r>
              <a:rPr lang="en-US" sz="1200" dirty="0" smtClean="0"/>
              <a:t> rock glacier for the time period 1995-2015.</a:t>
            </a:r>
            <a:br>
              <a:rPr lang="en-US" sz="1200" dirty="0" smtClean="0"/>
            </a:br>
            <a:r>
              <a:rPr lang="en-US" sz="1200" dirty="0" smtClean="0"/>
              <a:t>The velocities shown are mean values derived from 11 representative observations points (10-17, 21-23).</a:t>
            </a:r>
            <a:br>
              <a:rPr lang="en-US" sz="1200" dirty="0" smtClean="0"/>
            </a:br>
            <a:endParaRPr lang="en-US" sz="1200" dirty="0"/>
          </a:p>
        </p:txBody>
      </p:sp>
      <p:sp>
        <p:nvSpPr>
          <p:cNvPr id="2" name="Textfeld 1"/>
          <p:cNvSpPr txBox="1"/>
          <p:nvPr/>
        </p:nvSpPr>
        <p:spPr>
          <a:xfrm>
            <a:off x="7435108" y="1471885"/>
            <a:ext cx="859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53.6 cm/a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342134" y="2218731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28.1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896036" y="3825044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13.4</a:t>
            </a:r>
            <a:endParaRPr lang="en-US" sz="1200" dirty="0"/>
          </a:p>
        </p:txBody>
      </p:sp>
      <p:sp>
        <p:nvSpPr>
          <p:cNvPr id="9" name="Textfeld 8"/>
          <p:cNvSpPr txBox="1"/>
          <p:nvPr/>
        </p:nvSpPr>
        <p:spPr>
          <a:xfrm>
            <a:off x="1844229" y="3115997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25.4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3861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>
          <a:xfrm>
            <a:off x="1144588" y="80628"/>
            <a:ext cx="6919912" cy="830997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de-DE" sz="1600" b="0" dirty="0" smtClean="0"/>
              <a:t>20 Years of Geodetic Monitoring of</a:t>
            </a:r>
            <a:br>
              <a:rPr lang="en-US" altLang="de-DE" sz="1600" b="0" dirty="0" smtClean="0"/>
            </a:br>
            <a:r>
              <a:rPr lang="en-US" altLang="de-DE" sz="1600" b="0" dirty="0" err="1" smtClean="0"/>
              <a:t>Dösen</a:t>
            </a:r>
            <a:r>
              <a:rPr lang="en-US" altLang="de-DE" sz="1600" b="0" dirty="0" smtClean="0"/>
              <a:t> Rock Glacier (</a:t>
            </a:r>
            <a:r>
              <a:rPr lang="en-US" altLang="de-DE" sz="1600" b="0" dirty="0" err="1" smtClean="0"/>
              <a:t>Ankogel</a:t>
            </a:r>
            <a:r>
              <a:rPr lang="en-US" altLang="de-DE" sz="1600" b="0" dirty="0" smtClean="0"/>
              <a:t> Group, Austria) – A Short Review</a:t>
            </a:r>
            <a:br>
              <a:rPr lang="en-US" altLang="de-DE" sz="1600" b="0" dirty="0" smtClean="0"/>
            </a:br>
            <a:r>
              <a:rPr lang="en-US" altLang="de-DE" sz="1600" b="0" dirty="0" smtClean="0">
                <a:solidFill>
                  <a:schemeClr val="accent6"/>
                </a:solidFill>
              </a:rPr>
              <a:t>6. Conclusions and Outlook</a:t>
            </a:r>
            <a:endParaRPr lang="en-US" altLang="de-DE" sz="1600" dirty="0" smtClean="0">
              <a:solidFill>
                <a:schemeClr val="accent6"/>
              </a:solidFill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71550" y="1268760"/>
            <a:ext cx="7524886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600" dirty="0" smtClean="0"/>
              <a:t>Mean annual flow velocity is a good indicator to describe rock glacier kinematics.</a:t>
            </a:r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600" dirty="0" smtClean="0"/>
              <a:t>RTK-GNSS has proofed to be beneficial.</a:t>
            </a:r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600" dirty="0" smtClean="0"/>
              <a:t>Accuracy obtained is sufficient.</a:t>
            </a:r>
            <a:br>
              <a:rPr lang="en-US" altLang="de-DE" sz="1600" dirty="0" smtClean="0"/>
            </a:br>
            <a:r>
              <a:rPr lang="en-US" altLang="de-DE" sz="1600" dirty="0" smtClean="0"/>
              <a:t>(Satellite availability will increase in the future: Galileo, </a:t>
            </a:r>
            <a:r>
              <a:rPr lang="en-US" altLang="de-DE" sz="1600" dirty="0" err="1" smtClean="0"/>
              <a:t>Beidou</a:t>
            </a:r>
            <a:r>
              <a:rPr lang="en-US" altLang="de-DE" sz="1600" dirty="0" smtClean="0"/>
              <a:t>, etc.)</a:t>
            </a:r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600" dirty="0" smtClean="0"/>
              <a:t>Deformation analysis is possible.</a:t>
            </a:r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600" dirty="0" smtClean="0"/>
              <a:t>Estimation of permafrost degradation (surface lowering due to ice melt) </a:t>
            </a:r>
            <a:r>
              <a:rPr lang="en-US" altLang="de-DE" sz="1600" dirty="0"/>
              <a:t>based on </a:t>
            </a:r>
            <a:r>
              <a:rPr lang="en-US" altLang="de-DE" sz="1600" dirty="0" smtClean="0"/>
              <a:t>sparse point data is difficult. Annual rates computed are in the centimeter-level.</a:t>
            </a:r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600" dirty="0" smtClean="0"/>
              <a:t>GPS/GNSS-equipped Wireless Sensor Network (WSN) for monitoring rock glacier kinematics: unattended operation, high spatial and temporal coverage and low cost (cp. </a:t>
            </a:r>
            <a:r>
              <a:rPr lang="en-US" altLang="de-DE" sz="1600" dirty="0" err="1" smtClean="0"/>
              <a:t>Buchli</a:t>
            </a:r>
            <a:r>
              <a:rPr lang="en-US" altLang="de-DE" sz="1600" dirty="0" smtClean="0"/>
              <a:t> et al. 2012)</a:t>
            </a:r>
          </a:p>
          <a:p>
            <a:pPr marL="742950" lvl="1" indent="-285750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en-US" altLang="de-DE" sz="1600" dirty="0" smtClean="0"/>
              <a:t>To resolve intra-annual variations in rock glacier movement</a:t>
            </a:r>
          </a:p>
          <a:p>
            <a:pPr marL="742950" lvl="1" indent="-285750">
              <a:spcBef>
                <a:spcPct val="50000"/>
              </a:spcBef>
              <a:buFont typeface="Symbol" panose="05050102010706020507" pitchFamily="18" charset="2"/>
              <a:buChar char="-"/>
            </a:pPr>
            <a:r>
              <a:rPr lang="en-US" altLang="de-DE" sz="1600" dirty="0" smtClean="0"/>
              <a:t>To better support process understanding (influence of atmospheric warming, hydrology, etc.) 	</a:t>
            </a:r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Ø"/>
            </a:pPr>
            <a:endParaRPr lang="en-US" altLang="de-DE" sz="1600" dirty="0" smtClean="0"/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Ø"/>
            </a:pPr>
            <a:endParaRPr lang="en-US" altLang="de-DE" sz="1600" dirty="0" smtClean="0"/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Ø"/>
            </a:pPr>
            <a:endParaRPr lang="en-US" altLang="de-DE" sz="1600" dirty="0" smtClean="0"/>
          </a:p>
        </p:txBody>
      </p:sp>
    </p:spTree>
    <p:extLst>
      <p:ext uri="{BB962C8B-B14F-4D97-AF65-F5344CB8AC3E}">
        <p14:creationId xmlns:p14="http://schemas.microsoft.com/office/powerpoint/2010/main" val="385808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971550" y="1304925"/>
            <a:ext cx="7308850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000"/>
              <a:t>For further information, please contact:</a:t>
            </a:r>
            <a:br>
              <a:rPr lang="de-DE" altLang="de-DE" sz="2000"/>
            </a:br>
            <a:r>
              <a:rPr lang="de-DE" altLang="de-DE" sz="2000"/>
              <a:t/>
            </a:r>
            <a:br>
              <a:rPr lang="de-DE" altLang="de-DE" sz="2000"/>
            </a:br>
            <a:r>
              <a:rPr lang="de-DE" altLang="de-DE" sz="2000"/>
              <a:t>Viktor Kaufmann</a:t>
            </a:r>
            <a:br>
              <a:rPr lang="de-DE" altLang="de-DE" sz="2000"/>
            </a:br>
            <a:r>
              <a:rPr lang="de-DE" altLang="de-DE" sz="2000"/>
              <a:t/>
            </a:r>
            <a:br>
              <a:rPr lang="de-DE" altLang="de-DE" sz="2000"/>
            </a:br>
            <a:r>
              <a:rPr lang="de-DE" altLang="de-DE" sz="2000"/>
              <a:t>Institute of Geodesy</a:t>
            </a:r>
            <a:br>
              <a:rPr lang="de-DE" altLang="de-DE" sz="2000"/>
            </a:br>
            <a:r>
              <a:rPr lang="de-DE" altLang="de-DE" sz="2000"/>
              <a:t>Working Group Remote Sensing and Photogrammetry</a:t>
            </a:r>
            <a:br>
              <a:rPr lang="de-DE" altLang="de-DE" sz="2000"/>
            </a:br>
            <a:r>
              <a:rPr lang="de-DE" altLang="de-DE" sz="2000"/>
              <a:t>Graz University of Technology</a:t>
            </a:r>
            <a:br>
              <a:rPr lang="de-DE" altLang="de-DE" sz="2000"/>
            </a:br>
            <a:r>
              <a:rPr lang="de-DE" altLang="de-DE" sz="2000"/>
              <a:t/>
            </a:r>
            <a:br>
              <a:rPr lang="de-DE" altLang="de-DE" sz="2000"/>
            </a:br>
            <a:r>
              <a:rPr lang="de-DE" altLang="de-DE"/>
              <a:t>Steyrergasse 30</a:t>
            </a:r>
            <a:br>
              <a:rPr lang="de-DE" altLang="de-DE"/>
            </a:br>
            <a:r>
              <a:rPr lang="de-DE" altLang="de-DE"/>
              <a:t>A-8010 Graz, Austria</a:t>
            </a:r>
            <a:br>
              <a:rPr lang="de-DE" altLang="de-DE"/>
            </a:br>
            <a:r>
              <a:rPr lang="de-DE" altLang="de-DE"/>
              <a:t/>
            </a:r>
            <a:br>
              <a:rPr lang="de-DE" altLang="de-DE"/>
            </a:br>
            <a:r>
              <a:rPr lang="de-DE" altLang="de-DE"/>
              <a:t>E-mail: viktor.kaufmann@tugraz.at </a:t>
            </a:r>
            <a:br>
              <a:rPr lang="de-DE" altLang="de-DE"/>
            </a:br>
            <a:r>
              <a:rPr lang="de-DE" altLang="de-DE"/>
              <a:t>http://www.geoimaging.tugraz.at/viktor.kaufmann/</a:t>
            </a:r>
            <a:br>
              <a:rPr lang="de-DE" altLang="de-DE"/>
            </a:br>
            <a:endParaRPr lang="de-DE" altLang="de-DE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>
          <a:xfrm>
            <a:off x="1144588" y="80628"/>
            <a:ext cx="6919912" cy="584775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de-DE" sz="1600" b="0" dirty="0" smtClean="0"/>
              <a:t>20 Years of Geodetic Monitoring of</a:t>
            </a:r>
            <a:br>
              <a:rPr lang="en-US" altLang="de-DE" sz="1600" b="0" dirty="0" smtClean="0"/>
            </a:br>
            <a:r>
              <a:rPr lang="en-US" altLang="de-DE" sz="1600" b="0" dirty="0" err="1" smtClean="0"/>
              <a:t>Dösen</a:t>
            </a:r>
            <a:r>
              <a:rPr lang="en-US" altLang="de-DE" sz="1600" b="0" dirty="0" smtClean="0"/>
              <a:t> Rock Glacier (</a:t>
            </a:r>
            <a:r>
              <a:rPr lang="en-US" altLang="de-DE" sz="1600" b="0" dirty="0" err="1" smtClean="0"/>
              <a:t>Ankogel</a:t>
            </a:r>
            <a:r>
              <a:rPr lang="en-US" altLang="de-DE" sz="1600" b="0" dirty="0" smtClean="0"/>
              <a:t> Group, Austria) – A Short Review</a:t>
            </a:r>
            <a:endParaRPr lang="en-US" altLang="de-DE" sz="1600" dirty="0" smtClean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>
          <a:xfrm>
            <a:off x="1144588" y="80628"/>
            <a:ext cx="6919912" cy="830997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de-DE" sz="1600" b="0" dirty="0" smtClean="0"/>
              <a:t>20 Years of Geodetic Monitoring of</a:t>
            </a:r>
            <a:br>
              <a:rPr lang="en-US" altLang="de-DE" sz="1600" b="0" dirty="0" smtClean="0"/>
            </a:br>
            <a:r>
              <a:rPr lang="en-US" altLang="de-DE" sz="1600" b="0" dirty="0" err="1" smtClean="0"/>
              <a:t>Dösen</a:t>
            </a:r>
            <a:r>
              <a:rPr lang="en-US" altLang="de-DE" sz="1600" b="0" dirty="0" smtClean="0"/>
              <a:t> Rock Glacier (</a:t>
            </a:r>
            <a:r>
              <a:rPr lang="en-US" altLang="de-DE" sz="1600" b="0" dirty="0" err="1" smtClean="0"/>
              <a:t>Ankogel</a:t>
            </a:r>
            <a:r>
              <a:rPr lang="en-US" altLang="de-DE" sz="1600" b="0" dirty="0" smtClean="0"/>
              <a:t> Group, Austria) – A Short Review</a:t>
            </a:r>
            <a:br>
              <a:rPr lang="en-US" altLang="de-DE" sz="1600" b="0" dirty="0" smtClean="0"/>
            </a:br>
            <a:r>
              <a:rPr lang="en-US" altLang="de-DE" sz="1600" b="0" dirty="0">
                <a:solidFill>
                  <a:schemeClr val="accent6"/>
                </a:solidFill>
              </a:rPr>
              <a:t>2</a:t>
            </a:r>
            <a:r>
              <a:rPr lang="en-US" altLang="de-DE" sz="1600" b="0" dirty="0" smtClean="0">
                <a:solidFill>
                  <a:schemeClr val="accent6"/>
                </a:solidFill>
              </a:rPr>
              <a:t>. Total station measurements 1995-2013</a:t>
            </a:r>
            <a:endParaRPr lang="en-US" altLang="de-DE" sz="1600" dirty="0" smtClean="0">
              <a:solidFill>
                <a:schemeClr val="accent6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00" y="-29363"/>
            <a:ext cx="9252000" cy="698675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785285" y="80628"/>
            <a:ext cx="3251211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Rock glacier inventory (</a:t>
            </a:r>
            <a:r>
              <a:rPr lang="en-US" sz="1000" dirty="0" err="1">
                <a:solidFill>
                  <a:schemeClr val="bg1"/>
                </a:solidFill>
              </a:rPr>
              <a:t>Kellerer-Pirklbauer</a:t>
            </a:r>
            <a:r>
              <a:rPr lang="en-US" sz="1000" dirty="0">
                <a:solidFill>
                  <a:schemeClr val="bg1"/>
                </a:solidFill>
              </a:rPr>
              <a:t> et </a:t>
            </a:r>
            <a:r>
              <a:rPr lang="en-US" sz="1000" dirty="0" smtClean="0">
                <a:solidFill>
                  <a:schemeClr val="bg1"/>
                </a:solidFill>
              </a:rPr>
              <a:t>al. 2014)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9759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676400" y="1219200"/>
            <a:ext cx="2533650" cy="21907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de-AT" altLang="de-DE" sz="140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>
          <a:xfrm>
            <a:off x="1144588" y="80628"/>
            <a:ext cx="6919912" cy="830997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de-DE" sz="1600" b="0" dirty="0" smtClean="0"/>
              <a:t>20 Years of Geodetic Monitoring of</a:t>
            </a:r>
            <a:br>
              <a:rPr lang="en-US" altLang="de-DE" sz="1600" b="0" dirty="0" smtClean="0"/>
            </a:br>
            <a:r>
              <a:rPr lang="en-US" altLang="de-DE" sz="1600" b="0" dirty="0" err="1" smtClean="0"/>
              <a:t>Dösen</a:t>
            </a:r>
            <a:r>
              <a:rPr lang="en-US" altLang="de-DE" sz="1600" b="0" dirty="0" smtClean="0"/>
              <a:t> Rock Glacier (</a:t>
            </a:r>
            <a:r>
              <a:rPr lang="en-US" altLang="de-DE" sz="1600" b="0" dirty="0" err="1" smtClean="0"/>
              <a:t>Ankogel</a:t>
            </a:r>
            <a:r>
              <a:rPr lang="en-US" altLang="de-DE" sz="1600" b="0" dirty="0" smtClean="0"/>
              <a:t> Group, Austria) – A Short Review</a:t>
            </a:r>
            <a:br>
              <a:rPr lang="en-US" altLang="de-DE" sz="1600" b="0" dirty="0" smtClean="0"/>
            </a:br>
            <a:r>
              <a:rPr lang="en-US" altLang="de-DE" sz="1600" b="0" dirty="0" smtClean="0">
                <a:solidFill>
                  <a:schemeClr val="accent6"/>
                </a:solidFill>
              </a:rPr>
              <a:t>1. Introduction</a:t>
            </a:r>
            <a:endParaRPr lang="en-US" altLang="de-DE" sz="1600" dirty="0" smtClean="0">
              <a:solidFill>
                <a:schemeClr val="accent6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2" y="1268413"/>
            <a:ext cx="5760000" cy="4320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073743" y="3641095"/>
            <a:ext cx="1002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Dösen</a:t>
            </a:r>
            <a:r>
              <a:rPr lang="en-US" sz="1200" dirty="0" smtClean="0"/>
              <a:t> Lake</a:t>
            </a:r>
            <a:br>
              <a:rPr lang="en-US" sz="1200" dirty="0" smtClean="0"/>
            </a:br>
            <a:r>
              <a:rPr lang="en-US" sz="800" dirty="0" smtClean="0"/>
              <a:t>(2269 m)</a:t>
            </a:r>
            <a:endParaRPr lang="en-US" sz="800" dirty="0"/>
          </a:p>
        </p:txBody>
      </p:sp>
      <p:sp>
        <p:nvSpPr>
          <p:cNvPr id="12" name="Textfeld 11"/>
          <p:cNvSpPr txBox="1"/>
          <p:nvPr/>
        </p:nvSpPr>
        <p:spPr>
          <a:xfrm>
            <a:off x="5280860" y="2537543"/>
            <a:ext cx="1454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Dösen</a:t>
            </a:r>
            <a:r>
              <a:rPr lang="en-US" sz="1200" dirty="0" smtClean="0"/>
              <a:t> rock glacier</a:t>
            </a:r>
            <a:endParaRPr lang="en-US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1835696" y="2570419"/>
            <a:ext cx="172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Arthur-v.-</a:t>
            </a:r>
            <a:r>
              <a:rPr lang="en-US" sz="1200" dirty="0" err="1" smtClean="0"/>
              <a:t>Schmid</a:t>
            </a:r>
            <a:r>
              <a:rPr lang="en-US" sz="1200" dirty="0" smtClean="0"/>
              <a:t> </a:t>
            </a:r>
            <a:r>
              <a:rPr lang="en-US" sz="1200" dirty="0" err="1" smtClean="0"/>
              <a:t>Haus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800" dirty="0" smtClean="0"/>
              <a:t>(2275 m)</a:t>
            </a:r>
            <a:endParaRPr lang="en-US" sz="800" dirty="0"/>
          </a:p>
        </p:txBody>
      </p:sp>
      <p:cxnSp>
        <p:nvCxnSpPr>
          <p:cNvPr id="14" name="Gerade Verbindung 13"/>
          <p:cNvCxnSpPr/>
          <p:nvPr/>
        </p:nvCxnSpPr>
        <p:spPr>
          <a:xfrm flipH="1">
            <a:off x="5112060" y="2769895"/>
            <a:ext cx="236758" cy="3350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1079500" y="5588413"/>
            <a:ext cx="1301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August 17, 2015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6659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1269240"/>
            <a:ext cx="5760000" cy="4320000"/>
          </a:xfrm>
          <a:prstGeom prst="rect">
            <a:avLst/>
          </a:prstGeom>
        </p:spPr>
      </p:pic>
      <p:sp>
        <p:nvSpPr>
          <p:cNvPr id="2050" name="AutoShape 2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676400" y="1219200"/>
            <a:ext cx="2533650" cy="21907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de-AT" altLang="de-DE" sz="140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>
          <a:xfrm>
            <a:off x="1144588" y="80628"/>
            <a:ext cx="6919912" cy="830997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de-DE" sz="1600" b="0" dirty="0" smtClean="0"/>
              <a:t>20 Years of Geodetic Monitoring of</a:t>
            </a:r>
            <a:br>
              <a:rPr lang="en-US" altLang="de-DE" sz="1600" b="0" dirty="0" smtClean="0"/>
            </a:br>
            <a:r>
              <a:rPr lang="en-US" altLang="de-DE" sz="1600" b="0" dirty="0" err="1" smtClean="0"/>
              <a:t>Dösen</a:t>
            </a:r>
            <a:r>
              <a:rPr lang="en-US" altLang="de-DE" sz="1600" b="0" dirty="0" smtClean="0"/>
              <a:t> Rock Glacier (</a:t>
            </a:r>
            <a:r>
              <a:rPr lang="en-US" altLang="de-DE" sz="1600" b="0" dirty="0" err="1" smtClean="0"/>
              <a:t>Ankogel</a:t>
            </a:r>
            <a:r>
              <a:rPr lang="en-US" altLang="de-DE" sz="1600" b="0" dirty="0" smtClean="0"/>
              <a:t> Group, Austria) – A Short Review</a:t>
            </a:r>
            <a:br>
              <a:rPr lang="en-US" altLang="de-DE" sz="1600" b="0" dirty="0" smtClean="0"/>
            </a:br>
            <a:r>
              <a:rPr lang="en-US" altLang="de-DE" sz="1600" b="0" dirty="0" smtClean="0">
                <a:solidFill>
                  <a:schemeClr val="accent6"/>
                </a:solidFill>
              </a:rPr>
              <a:t>1. Introduction</a:t>
            </a:r>
            <a:endParaRPr lang="en-US" altLang="de-DE" sz="1600" dirty="0" smtClean="0">
              <a:solidFill>
                <a:schemeClr val="accent6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079500" y="5588413"/>
            <a:ext cx="1301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August 17, 2015</a:t>
            </a:r>
            <a:endParaRPr lang="en-US" sz="1200" dirty="0"/>
          </a:p>
        </p:txBody>
      </p:sp>
      <p:sp>
        <p:nvSpPr>
          <p:cNvPr id="6" name="Textfeld 5"/>
          <p:cNvSpPr txBox="1"/>
          <p:nvPr/>
        </p:nvSpPr>
        <p:spPr>
          <a:xfrm>
            <a:off x="3767998" y="3979580"/>
            <a:ext cx="223138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 smtClean="0">
                <a:sym typeface="Wingdings"/>
              </a:rPr>
              <a:t></a:t>
            </a:r>
            <a:endParaRPr lang="en-US" sz="400" dirty="0"/>
          </a:p>
        </p:txBody>
      </p:sp>
      <p:sp>
        <p:nvSpPr>
          <p:cNvPr id="9" name="Textfeld 8"/>
          <p:cNvSpPr txBox="1"/>
          <p:nvPr/>
        </p:nvSpPr>
        <p:spPr>
          <a:xfrm>
            <a:off x="2573908" y="2846979"/>
            <a:ext cx="223138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 smtClean="0">
                <a:sym typeface="Wingdings"/>
              </a:rPr>
              <a:t></a:t>
            </a:r>
            <a:endParaRPr lang="en-US" sz="400" dirty="0"/>
          </a:p>
        </p:txBody>
      </p:sp>
      <p:sp>
        <p:nvSpPr>
          <p:cNvPr id="10" name="Textfeld 9"/>
          <p:cNvSpPr txBox="1"/>
          <p:nvPr/>
        </p:nvSpPr>
        <p:spPr>
          <a:xfrm>
            <a:off x="4427984" y="2096852"/>
            <a:ext cx="223138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 smtClean="0">
                <a:sym typeface="Wingdings"/>
              </a:rPr>
              <a:t></a:t>
            </a:r>
            <a:endParaRPr lang="en-US" sz="400" dirty="0"/>
          </a:p>
        </p:txBody>
      </p:sp>
      <p:sp>
        <p:nvSpPr>
          <p:cNvPr id="7" name="Textfeld 6"/>
          <p:cNvSpPr txBox="1"/>
          <p:nvPr/>
        </p:nvSpPr>
        <p:spPr>
          <a:xfrm>
            <a:off x="3832835" y="3937830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2339</a:t>
            </a:r>
            <a:endParaRPr lang="en-US" sz="800" dirty="0"/>
          </a:p>
        </p:txBody>
      </p:sp>
      <p:sp>
        <p:nvSpPr>
          <p:cNvPr id="12" name="Textfeld 11"/>
          <p:cNvSpPr txBox="1"/>
          <p:nvPr/>
        </p:nvSpPr>
        <p:spPr>
          <a:xfrm>
            <a:off x="2628285" y="2811026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2674</a:t>
            </a:r>
            <a:endParaRPr lang="en-US" sz="800" dirty="0"/>
          </a:p>
        </p:txBody>
      </p:sp>
      <p:sp>
        <p:nvSpPr>
          <p:cNvPr id="13" name="Textfeld 12"/>
          <p:cNvSpPr txBox="1"/>
          <p:nvPr/>
        </p:nvSpPr>
        <p:spPr>
          <a:xfrm>
            <a:off x="4490514" y="2065603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2900</a:t>
            </a:r>
            <a:endParaRPr lang="en-US" sz="800" dirty="0"/>
          </a:p>
        </p:txBody>
      </p:sp>
      <p:sp>
        <p:nvSpPr>
          <p:cNvPr id="14" name="Textfeld 13"/>
          <p:cNvSpPr txBox="1"/>
          <p:nvPr/>
        </p:nvSpPr>
        <p:spPr>
          <a:xfrm>
            <a:off x="2797046" y="4735642"/>
            <a:ext cx="5293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2269 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7743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reihandform 59"/>
          <p:cNvSpPr/>
          <p:nvPr/>
        </p:nvSpPr>
        <p:spPr>
          <a:xfrm>
            <a:off x="2808514" y="2703006"/>
            <a:ext cx="4236757" cy="2557306"/>
          </a:xfrm>
          <a:custGeom>
            <a:avLst/>
            <a:gdLst>
              <a:gd name="connsiteX0" fmla="*/ 1758462 w 4236757"/>
              <a:gd name="connsiteY0" fmla="*/ 0 h 2557305"/>
              <a:gd name="connsiteX1" fmla="*/ 1758462 w 4236757"/>
              <a:gd name="connsiteY1" fmla="*/ 0 h 2557305"/>
              <a:gd name="connsiteX2" fmla="*/ 1693148 w 4236757"/>
              <a:gd name="connsiteY2" fmla="*/ 5024 h 2557305"/>
              <a:gd name="connsiteX3" fmla="*/ 1663002 w 4236757"/>
              <a:gd name="connsiteY3" fmla="*/ 15072 h 2557305"/>
              <a:gd name="connsiteX4" fmla="*/ 1617785 w 4236757"/>
              <a:gd name="connsiteY4" fmla="*/ 40193 h 2557305"/>
              <a:gd name="connsiteX5" fmla="*/ 1587640 w 4236757"/>
              <a:gd name="connsiteY5" fmla="*/ 65314 h 2557305"/>
              <a:gd name="connsiteX6" fmla="*/ 1577591 w 4236757"/>
              <a:gd name="connsiteY6" fmla="*/ 75362 h 2557305"/>
              <a:gd name="connsiteX7" fmla="*/ 1537398 w 4236757"/>
              <a:gd name="connsiteY7" fmla="*/ 85411 h 2557305"/>
              <a:gd name="connsiteX8" fmla="*/ 1492181 w 4236757"/>
              <a:gd name="connsiteY8" fmla="*/ 100483 h 2557305"/>
              <a:gd name="connsiteX9" fmla="*/ 1477108 w 4236757"/>
              <a:gd name="connsiteY9" fmla="*/ 105507 h 2557305"/>
              <a:gd name="connsiteX10" fmla="*/ 1457011 w 4236757"/>
              <a:gd name="connsiteY10" fmla="*/ 110531 h 2557305"/>
              <a:gd name="connsiteX11" fmla="*/ 1441939 w 4236757"/>
              <a:gd name="connsiteY11" fmla="*/ 115556 h 2557305"/>
              <a:gd name="connsiteX12" fmla="*/ 1396721 w 4236757"/>
              <a:gd name="connsiteY12" fmla="*/ 120580 h 2557305"/>
              <a:gd name="connsiteX13" fmla="*/ 1351504 w 4236757"/>
              <a:gd name="connsiteY13" fmla="*/ 135652 h 2557305"/>
              <a:gd name="connsiteX14" fmla="*/ 1321359 w 4236757"/>
              <a:gd name="connsiteY14" fmla="*/ 145701 h 2557305"/>
              <a:gd name="connsiteX15" fmla="*/ 1306286 w 4236757"/>
              <a:gd name="connsiteY15" fmla="*/ 150725 h 2557305"/>
              <a:gd name="connsiteX16" fmla="*/ 1286189 w 4236757"/>
              <a:gd name="connsiteY16" fmla="*/ 155749 h 2557305"/>
              <a:gd name="connsiteX17" fmla="*/ 1240972 w 4236757"/>
              <a:gd name="connsiteY17" fmla="*/ 165797 h 2557305"/>
              <a:gd name="connsiteX18" fmla="*/ 1205802 w 4236757"/>
              <a:gd name="connsiteY18" fmla="*/ 175846 h 2557305"/>
              <a:gd name="connsiteX19" fmla="*/ 1185706 w 4236757"/>
              <a:gd name="connsiteY19" fmla="*/ 185894 h 2557305"/>
              <a:gd name="connsiteX20" fmla="*/ 1155561 w 4236757"/>
              <a:gd name="connsiteY20" fmla="*/ 195942 h 2557305"/>
              <a:gd name="connsiteX21" fmla="*/ 1130440 w 4236757"/>
              <a:gd name="connsiteY21" fmla="*/ 211015 h 2557305"/>
              <a:gd name="connsiteX22" fmla="*/ 1115367 w 4236757"/>
              <a:gd name="connsiteY22" fmla="*/ 221063 h 2557305"/>
              <a:gd name="connsiteX23" fmla="*/ 1085222 w 4236757"/>
              <a:gd name="connsiteY23" fmla="*/ 231112 h 2557305"/>
              <a:gd name="connsiteX24" fmla="*/ 1070150 w 4236757"/>
              <a:gd name="connsiteY24" fmla="*/ 241160 h 2557305"/>
              <a:gd name="connsiteX25" fmla="*/ 1040005 w 4236757"/>
              <a:gd name="connsiteY25" fmla="*/ 251208 h 2557305"/>
              <a:gd name="connsiteX26" fmla="*/ 1024932 w 4236757"/>
              <a:gd name="connsiteY26" fmla="*/ 256233 h 2557305"/>
              <a:gd name="connsiteX27" fmla="*/ 994787 w 4236757"/>
              <a:gd name="connsiteY27" fmla="*/ 266281 h 2557305"/>
              <a:gd name="connsiteX28" fmla="*/ 974690 w 4236757"/>
              <a:gd name="connsiteY28" fmla="*/ 271305 h 2557305"/>
              <a:gd name="connsiteX29" fmla="*/ 944545 w 4236757"/>
              <a:gd name="connsiteY29" fmla="*/ 281353 h 2557305"/>
              <a:gd name="connsiteX30" fmla="*/ 914400 w 4236757"/>
              <a:gd name="connsiteY30" fmla="*/ 286378 h 2557305"/>
              <a:gd name="connsiteX31" fmla="*/ 879231 w 4236757"/>
              <a:gd name="connsiteY31" fmla="*/ 296426 h 2557305"/>
              <a:gd name="connsiteX32" fmla="*/ 864159 w 4236757"/>
              <a:gd name="connsiteY32" fmla="*/ 306474 h 2557305"/>
              <a:gd name="connsiteX33" fmla="*/ 839038 w 4236757"/>
              <a:gd name="connsiteY33" fmla="*/ 311498 h 2557305"/>
              <a:gd name="connsiteX34" fmla="*/ 798844 w 4236757"/>
              <a:gd name="connsiteY34" fmla="*/ 321547 h 2557305"/>
              <a:gd name="connsiteX35" fmla="*/ 723482 w 4236757"/>
              <a:gd name="connsiteY35" fmla="*/ 346668 h 2557305"/>
              <a:gd name="connsiteX36" fmla="*/ 708409 w 4236757"/>
              <a:gd name="connsiteY36" fmla="*/ 356716 h 2557305"/>
              <a:gd name="connsiteX37" fmla="*/ 663191 w 4236757"/>
              <a:gd name="connsiteY37" fmla="*/ 366764 h 2557305"/>
              <a:gd name="connsiteX38" fmla="*/ 638071 w 4236757"/>
              <a:gd name="connsiteY38" fmla="*/ 381837 h 2557305"/>
              <a:gd name="connsiteX39" fmla="*/ 622998 w 4236757"/>
              <a:gd name="connsiteY39" fmla="*/ 391885 h 2557305"/>
              <a:gd name="connsiteX40" fmla="*/ 612950 w 4236757"/>
              <a:gd name="connsiteY40" fmla="*/ 401934 h 2557305"/>
              <a:gd name="connsiteX41" fmla="*/ 597877 w 4236757"/>
              <a:gd name="connsiteY41" fmla="*/ 406958 h 2557305"/>
              <a:gd name="connsiteX42" fmla="*/ 577781 w 4236757"/>
              <a:gd name="connsiteY42" fmla="*/ 417006 h 2557305"/>
              <a:gd name="connsiteX43" fmla="*/ 557684 w 4236757"/>
              <a:gd name="connsiteY43" fmla="*/ 432079 h 2557305"/>
              <a:gd name="connsiteX44" fmla="*/ 522515 w 4236757"/>
              <a:gd name="connsiteY44" fmla="*/ 447151 h 2557305"/>
              <a:gd name="connsiteX45" fmla="*/ 512466 w 4236757"/>
              <a:gd name="connsiteY45" fmla="*/ 457200 h 2557305"/>
              <a:gd name="connsiteX46" fmla="*/ 492370 w 4236757"/>
              <a:gd name="connsiteY46" fmla="*/ 467248 h 2557305"/>
              <a:gd name="connsiteX47" fmla="*/ 467249 w 4236757"/>
              <a:gd name="connsiteY47" fmla="*/ 482320 h 2557305"/>
              <a:gd name="connsiteX48" fmla="*/ 442128 w 4236757"/>
              <a:gd name="connsiteY48" fmla="*/ 507441 h 2557305"/>
              <a:gd name="connsiteX49" fmla="*/ 427055 w 4236757"/>
              <a:gd name="connsiteY49" fmla="*/ 552659 h 2557305"/>
              <a:gd name="connsiteX50" fmla="*/ 411983 w 4236757"/>
              <a:gd name="connsiteY50" fmla="*/ 587828 h 2557305"/>
              <a:gd name="connsiteX51" fmla="*/ 401934 w 4236757"/>
              <a:gd name="connsiteY51" fmla="*/ 597877 h 2557305"/>
              <a:gd name="connsiteX52" fmla="*/ 386862 w 4236757"/>
              <a:gd name="connsiteY52" fmla="*/ 628022 h 2557305"/>
              <a:gd name="connsiteX53" fmla="*/ 361741 w 4236757"/>
              <a:gd name="connsiteY53" fmla="*/ 653142 h 2557305"/>
              <a:gd name="connsiteX54" fmla="*/ 346668 w 4236757"/>
              <a:gd name="connsiteY54" fmla="*/ 658167 h 2557305"/>
              <a:gd name="connsiteX55" fmla="*/ 316523 w 4236757"/>
              <a:gd name="connsiteY55" fmla="*/ 678263 h 2557305"/>
              <a:gd name="connsiteX56" fmla="*/ 301451 w 4236757"/>
              <a:gd name="connsiteY56" fmla="*/ 693336 h 2557305"/>
              <a:gd name="connsiteX57" fmla="*/ 281354 w 4236757"/>
              <a:gd name="connsiteY57" fmla="*/ 708408 h 2557305"/>
              <a:gd name="connsiteX58" fmla="*/ 251209 w 4236757"/>
              <a:gd name="connsiteY58" fmla="*/ 728505 h 2557305"/>
              <a:gd name="connsiteX59" fmla="*/ 226088 w 4236757"/>
              <a:gd name="connsiteY59" fmla="*/ 753626 h 2557305"/>
              <a:gd name="connsiteX60" fmla="*/ 211016 w 4236757"/>
              <a:gd name="connsiteY60" fmla="*/ 773723 h 2557305"/>
              <a:gd name="connsiteX61" fmla="*/ 175846 w 4236757"/>
              <a:gd name="connsiteY61" fmla="*/ 813916 h 2557305"/>
              <a:gd name="connsiteX62" fmla="*/ 150726 w 4236757"/>
              <a:gd name="connsiteY62" fmla="*/ 859134 h 2557305"/>
              <a:gd name="connsiteX63" fmla="*/ 140677 w 4236757"/>
              <a:gd name="connsiteY63" fmla="*/ 869182 h 2557305"/>
              <a:gd name="connsiteX64" fmla="*/ 125605 w 4236757"/>
              <a:gd name="connsiteY64" fmla="*/ 899327 h 2557305"/>
              <a:gd name="connsiteX65" fmla="*/ 115556 w 4236757"/>
              <a:gd name="connsiteY65" fmla="*/ 914400 h 2557305"/>
              <a:gd name="connsiteX66" fmla="*/ 110532 w 4236757"/>
              <a:gd name="connsiteY66" fmla="*/ 929472 h 2557305"/>
              <a:gd name="connsiteX67" fmla="*/ 90435 w 4236757"/>
              <a:gd name="connsiteY67" fmla="*/ 954593 h 2557305"/>
              <a:gd name="connsiteX68" fmla="*/ 70339 w 4236757"/>
              <a:gd name="connsiteY68" fmla="*/ 984738 h 2557305"/>
              <a:gd name="connsiteX69" fmla="*/ 50242 w 4236757"/>
              <a:gd name="connsiteY69" fmla="*/ 1024931 h 2557305"/>
              <a:gd name="connsiteX70" fmla="*/ 40194 w 4236757"/>
              <a:gd name="connsiteY70" fmla="*/ 1040004 h 2557305"/>
              <a:gd name="connsiteX71" fmla="*/ 20097 w 4236757"/>
              <a:gd name="connsiteY71" fmla="*/ 1095270 h 2557305"/>
              <a:gd name="connsiteX72" fmla="*/ 10049 w 4236757"/>
              <a:gd name="connsiteY72" fmla="*/ 1125415 h 2557305"/>
              <a:gd name="connsiteX73" fmla="*/ 0 w 4236757"/>
              <a:gd name="connsiteY73" fmla="*/ 1165608 h 2557305"/>
              <a:gd name="connsiteX74" fmla="*/ 5024 w 4236757"/>
              <a:gd name="connsiteY74" fmla="*/ 1240971 h 2557305"/>
              <a:gd name="connsiteX75" fmla="*/ 15073 w 4236757"/>
              <a:gd name="connsiteY75" fmla="*/ 1271116 h 2557305"/>
              <a:gd name="connsiteX76" fmla="*/ 25121 w 4236757"/>
              <a:gd name="connsiteY76" fmla="*/ 1306285 h 2557305"/>
              <a:gd name="connsiteX77" fmla="*/ 30145 w 4236757"/>
              <a:gd name="connsiteY77" fmla="*/ 1326382 h 2557305"/>
              <a:gd name="connsiteX78" fmla="*/ 35170 w 4236757"/>
              <a:gd name="connsiteY78" fmla="*/ 1341455 h 2557305"/>
              <a:gd name="connsiteX79" fmla="*/ 50242 w 4236757"/>
              <a:gd name="connsiteY79" fmla="*/ 1396720 h 2557305"/>
              <a:gd name="connsiteX80" fmla="*/ 60290 w 4236757"/>
              <a:gd name="connsiteY80" fmla="*/ 1416817 h 2557305"/>
              <a:gd name="connsiteX81" fmla="*/ 70339 w 4236757"/>
              <a:gd name="connsiteY81" fmla="*/ 1446962 h 2557305"/>
              <a:gd name="connsiteX82" fmla="*/ 75363 w 4236757"/>
              <a:gd name="connsiteY82" fmla="*/ 1462035 h 2557305"/>
              <a:gd name="connsiteX83" fmla="*/ 85411 w 4236757"/>
              <a:gd name="connsiteY83" fmla="*/ 1477107 h 2557305"/>
              <a:gd name="connsiteX84" fmla="*/ 125605 w 4236757"/>
              <a:gd name="connsiteY84" fmla="*/ 1547446 h 2557305"/>
              <a:gd name="connsiteX85" fmla="*/ 160774 w 4236757"/>
              <a:gd name="connsiteY85" fmla="*/ 1587639 h 2557305"/>
              <a:gd name="connsiteX86" fmla="*/ 180871 w 4236757"/>
              <a:gd name="connsiteY86" fmla="*/ 1597688 h 2557305"/>
              <a:gd name="connsiteX87" fmla="*/ 195943 w 4236757"/>
              <a:gd name="connsiteY87" fmla="*/ 1612760 h 2557305"/>
              <a:gd name="connsiteX88" fmla="*/ 226088 w 4236757"/>
              <a:gd name="connsiteY88" fmla="*/ 1627833 h 2557305"/>
              <a:gd name="connsiteX89" fmla="*/ 251209 w 4236757"/>
              <a:gd name="connsiteY89" fmla="*/ 1652953 h 2557305"/>
              <a:gd name="connsiteX90" fmla="*/ 286378 w 4236757"/>
              <a:gd name="connsiteY90" fmla="*/ 1688123 h 2557305"/>
              <a:gd name="connsiteX91" fmla="*/ 296427 w 4236757"/>
              <a:gd name="connsiteY91" fmla="*/ 1698171 h 2557305"/>
              <a:gd name="connsiteX92" fmla="*/ 311499 w 4236757"/>
              <a:gd name="connsiteY92" fmla="*/ 1708219 h 2557305"/>
              <a:gd name="connsiteX93" fmla="*/ 336620 w 4236757"/>
              <a:gd name="connsiteY93" fmla="*/ 1733340 h 2557305"/>
              <a:gd name="connsiteX94" fmla="*/ 351693 w 4236757"/>
              <a:gd name="connsiteY94" fmla="*/ 1743389 h 2557305"/>
              <a:gd name="connsiteX95" fmla="*/ 381838 w 4236757"/>
              <a:gd name="connsiteY95" fmla="*/ 1773534 h 2557305"/>
              <a:gd name="connsiteX96" fmla="*/ 396910 w 4236757"/>
              <a:gd name="connsiteY96" fmla="*/ 1788606 h 2557305"/>
              <a:gd name="connsiteX97" fmla="*/ 427055 w 4236757"/>
              <a:gd name="connsiteY97" fmla="*/ 1808703 h 2557305"/>
              <a:gd name="connsiteX98" fmla="*/ 452176 w 4236757"/>
              <a:gd name="connsiteY98" fmla="*/ 1828800 h 2557305"/>
              <a:gd name="connsiteX99" fmla="*/ 492370 w 4236757"/>
              <a:gd name="connsiteY99" fmla="*/ 1858945 h 2557305"/>
              <a:gd name="connsiteX100" fmla="*/ 507442 w 4236757"/>
              <a:gd name="connsiteY100" fmla="*/ 1863969 h 2557305"/>
              <a:gd name="connsiteX101" fmla="*/ 552660 w 4236757"/>
              <a:gd name="connsiteY101" fmla="*/ 1889090 h 2557305"/>
              <a:gd name="connsiteX102" fmla="*/ 577781 w 4236757"/>
              <a:gd name="connsiteY102" fmla="*/ 1914211 h 2557305"/>
              <a:gd name="connsiteX103" fmla="*/ 607926 w 4236757"/>
              <a:gd name="connsiteY103" fmla="*/ 1934307 h 2557305"/>
              <a:gd name="connsiteX104" fmla="*/ 633046 w 4236757"/>
              <a:gd name="connsiteY104" fmla="*/ 1959428 h 2557305"/>
              <a:gd name="connsiteX105" fmla="*/ 643095 w 4236757"/>
              <a:gd name="connsiteY105" fmla="*/ 1969477 h 2557305"/>
              <a:gd name="connsiteX106" fmla="*/ 663191 w 4236757"/>
              <a:gd name="connsiteY106" fmla="*/ 1979525 h 2557305"/>
              <a:gd name="connsiteX107" fmla="*/ 713433 w 4236757"/>
              <a:gd name="connsiteY107" fmla="*/ 2009670 h 2557305"/>
              <a:gd name="connsiteX108" fmla="*/ 763675 w 4236757"/>
              <a:gd name="connsiteY108" fmla="*/ 2024742 h 2557305"/>
              <a:gd name="connsiteX109" fmla="*/ 783772 w 4236757"/>
              <a:gd name="connsiteY109" fmla="*/ 2039815 h 2557305"/>
              <a:gd name="connsiteX110" fmla="*/ 818941 w 4236757"/>
              <a:gd name="connsiteY110" fmla="*/ 2049863 h 2557305"/>
              <a:gd name="connsiteX111" fmla="*/ 864159 w 4236757"/>
              <a:gd name="connsiteY111" fmla="*/ 2059912 h 2557305"/>
              <a:gd name="connsiteX112" fmla="*/ 884255 w 4236757"/>
              <a:gd name="connsiteY112" fmla="*/ 2064936 h 2557305"/>
              <a:gd name="connsiteX113" fmla="*/ 934497 w 4236757"/>
              <a:gd name="connsiteY113" fmla="*/ 2069960 h 2557305"/>
              <a:gd name="connsiteX114" fmla="*/ 954594 w 4236757"/>
              <a:gd name="connsiteY114" fmla="*/ 2074984 h 2557305"/>
              <a:gd name="connsiteX115" fmla="*/ 969666 w 4236757"/>
              <a:gd name="connsiteY115" fmla="*/ 2080008 h 2557305"/>
              <a:gd name="connsiteX116" fmla="*/ 1024932 w 4236757"/>
              <a:gd name="connsiteY116" fmla="*/ 2090057 h 2557305"/>
              <a:gd name="connsiteX117" fmla="*/ 1055077 w 4236757"/>
              <a:gd name="connsiteY117" fmla="*/ 2100105 h 2557305"/>
              <a:gd name="connsiteX118" fmla="*/ 1110343 w 4236757"/>
              <a:gd name="connsiteY118" fmla="*/ 2115178 h 2557305"/>
              <a:gd name="connsiteX119" fmla="*/ 1125416 w 4236757"/>
              <a:gd name="connsiteY119" fmla="*/ 2125226 h 2557305"/>
              <a:gd name="connsiteX120" fmla="*/ 1170633 w 4236757"/>
              <a:gd name="connsiteY120" fmla="*/ 2135274 h 2557305"/>
              <a:gd name="connsiteX121" fmla="*/ 1195754 w 4236757"/>
              <a:gd name="connsiteY121" fmla="*/ 2145323 h 2557305"/>
              <a:gd name="connsiteX122" fmla="*/ 1245996 w 4236757"/>
              <a:gd name="connsiteY122" fmla="*/ 2155371 h 2557305"/>
              <a:gd name="connsiteX123" fmla="*/ 1291213 w 4236757"/>
              <a:gd name="connsiteY123" fmla="*/ 2170444 h 2557305"/>
              <a:gd name="connsiteX124" fmla="*/ 1306286 w 4236757"/>
              <a:gd name="connsiteY124" fmla="*/ 2175468 h 2557305"/>
              <a:gd name="connsiteX125" fmla="*/ 1346479 w 4236757"/>
              <a:gd name="connsiteY125" fmla="*/ 2185516 h 2557305"/>
              <a:gd name="connsiteX126" fmla="*/ 1361552 w 4236757"/>
              <a:gd name="connsiteY126" fmla="*/ 2190540 h 2557305"/>
              <a:gd name="connsiteX127" fmla="*/ 1401745 w 4236757"/>
              <a:gd name="connsiteY127" fmla="*/ 2200589 h 2557305"/>
              <a:gd name="connsiteX128" fmla="*/ 1421842 w 4236757"/>
              <a:gd name="connsiteY128" fmla="*/ 2210637 h 2557305"/>
              <a:gd name="connsiteX129" fmla="*/ 1441939 w 4236757"/>
              <a:gd name="connsiteY129" fmla="*/ 2215661 h 2557305"/>
              <a:gd name="connsiteX130" fmla="*/ 1467060 w 4236757"/>
              <a:gd name="connsiteY130" fmla="*/ 2225709 h 2557305"/>
              <a:gd name="connsiteX131" fmla="*/ 1482132 w 4236757"/>
              <a:gd name="connsiteY131" fmla="*/ 2230734 h 2557305"/>
              <a:gd name="connsiteX132" fmla="*/ 1507253 w 4236757"/>
              <a:gd name="connsiteY132" fmla="*/ 2240782 h 2557305"/>
              <a:gd name="connsiteX133" fmla="*/ 1537398 w 4236757"/>
              <a:gd name="connsiteY133" fmla="*/ 2250830 h 2557305"/>
              <a:gd name="connsiteX134" fmla="*/ 1577591 w 4236757"/>
              <a:gd name="connsiteY134" fmla="*/ 2270927 h 2557305"/>
              <a:gd name="connsiteX135" fmla="*/ 1617785 w 4236757"/>
              <a:gd name="connsiteY135" fmla="*/ 2286000 h 2557305"/>
              <a:gd name="connsiteX136" fmla="*/ 1637882 w 4236757"/>
              <a:gd name="connsiteY136" fmla="*/ 2296048 h 2557305"/>
              <a:gd name="connsiteX137" fmla="*/ 1668027 w 4236757"/>
              <a:gd name="connsiteY137" fmla="*/ 2306096 h 2557305"/>
              <a:gd name="connsiteX138" fmla="*/ 1693148 w 4236757"/>
              <a:gd name="connsiteY138" fmla="*/ 2316145 h 2557305"/>
              <a:gd name="connsiteX139" fmla="*/ 1718268 w 4236757"/>
              <a:gd name="connsiteY139" fmla="*/ 2321169 h 2557305"/>
              <a:gd name="connsiteX140" fmla="*/ 1748413 w 4236757"/>
              <a:gd name="connsiteY140" fmla="*/ 2331217 h 2557305"/>
              <a:gd name="connsiteX141" fmla="*/ 1788607 w 4236757"/>
              <a:gd name="connsiteY141" fmla="*/ 2346290 h 2557305"/>
              <a:gd name="connsiteX142" fmla="*/ 1858945 w 4236757"/>
              <a:gd name="connsiteY142" fmla="*/ 2361362 h 2557305"/>
              <a:gd name="connsiteX143" fmla="*/ 1909187 w 4236757"/>
              <a:gd name="connsiteY143" fmla="*/ 2381459 h 2557305"/>
              <a:gd name="connsiteX144" fmla="*/ 1939332 w 4236757"/>
              <a:gd name="connsiteY144" fmla="*/ 2386483 h 2557305"/>
              <a:gd name="connsiteX145" fmla="*/ 1954405 w 4236757"/>
              <a:gd name="connsiteY145" fmla="*/ 2396531 h 2557305"/>
              <a:gd name="connsiteX146" fmla="*/ 1979526 w 4236757"/>
              <a:gd name="connsiteY146" fmla="*/ 2401556 h 2557305"/>
              <a:gd name="connsiteX147" fmla="*/ 1994598 w 4236757"/>
              <a:gd name="connsiteY147" fmla="*/ 2406580 h 2557305"/>
              <a:gd name="connsiteX148" fmla="*/ 2019719 w 4236757"/>
              <a:gd name="connsiteY148" fmla="*/ 2411604 h 2557305"/>
              <a:gd name="connsiteX149" fmla="*/ 2034791 w 4236757"/>
              <a:gd name="connsiteY149" fmla="*/ 2416628 h 2557305"/>
              <a:gd name="connsiteX150" fmla="*/ 2054888 w 4236757"/>
              <a:gd name="connsiteY150" fmla="*/ 2421652 h 2557305"/>
              <a:gd name="connsiteX151" fmla="*/ 2085033 w 4236757"/>
              <a:gd name="connsiteY151" fmla="*/ 2431701 h 2557305"/>
              <a:gd name="connsiteX152" fmla="*/ 2150348 w 4236757"/>
              <a:gd name="connsiteY152" fmla="*/ 2441749 h 2557305"/>
              <a:gd name="connsiteX153" fmla="*/ 2627644 w 4236757"/>
              <a:gd name="connsiteY153" fmla="*/ 2446773 h 2557305"/>
              <a:gd name="connsiteX154" fmla="*/ 2708031 w 4236757"/>
              <a:gd name="connsiteY154" fmla="*/ 2456822 h 2557305"/>
              <a:gd name="connsiteX155" fmla="*/ 2763297 w 4236757"/>
              <a:gd name="connsiteY155" fmla="*/ 2466870 h 2557305"/>
              <a:gd name="connsiteX156" fmla="*/ 2778370 w 4236757"/>
              <a:gd name="connsiteY156" fmla="*/ 2471894 h 2557305"/>
              <a:gd name="connsiteX157" fmla="*/ 2803490 w 4236757"/>
              <a:gd name="connsiteY157" fmla="*/ 2476918 h 2557305"/>
              <a:gd name="connsiteX158" fmla="*/ 2838660 w 4236757"/>
              <a:gd name="connsiteY158" fmla="*/ 2491991 h 2557305"/>
              <a:gd name="connsiteX159" fmla="*/ 2908998 w 4236757"/>
              <a:gd name="connsiteY159" fmla="*/ 2512088 h 2557305"/>
              <a:gd name="connsiteX160" fmla="*/ 2929095 w 4236757"/>
              <a:gd name="connsiteY160" fmla="*/ 2517112 h 2557305"/>
              <a:gd name="connsiteX161" fmla="*/ 2989385 w 4236757"/>
              <a:gd name="connsiteY161" fmla="*/ 2522136 h 2557305"/>
              <a:gd name="connsiteX162" fmla="*/ 3059723 w 4236757"/>
              <a:gd name="connsiteY162" fmla="*/ 2532184 h 2557305"/>
              <a:gd name="connsiteX163" fmla="*/ 3084844 w 4236757"/>
              <a:gd name="connsiteY163" fmla="*/ 2537208 h 2557305"/>
              <a:gd name="connsiteX164" fmla="*/ 3210449 w 4236757"/>
              <a:gd name="connsiteY164" fmla="*/ 2547257 h 2557305"/>
              <a:gd name="connsiteX165" fmla="*/ 3255666 w 4236757"/>
              <a:gd name="connsiteY165" fmla="*/ 2557305 h 2557305"/>
              <a:gd name="connsiteX166" fmla="*/ 3371222 w 4236757"/>
              <a:gd name="connsiteY166" fmla="*/ 2547257 h 2557305"/>
              <a:gd name="connsiteX167" fmla="*/ 3421464 w 4236757"/>
              <a:gd name="connsiteY167" fmla="*/ 2537208 h 2557305"/>
              <a:gd name="connsiteX168" fmla="*/ 3456633 w 4236757"/>
              <a:gd name="connsiteY168" fmla="*/ 2527160 h 2557305"/>
              <a:gd name="connsiteX169" fmla="*/ 3471706 w 4236757"/>
              <a:gd name="connsiteY169" fmla="*/ 2517112 h 2557305"/>
              <a:gd name="connsiteX170" fmla="*/ 3516923 w 4236757"/>
              <a:gd name="connsiteY170" fmla="*/ 2502039 h 2557305"/>
              <a:gd name="connsiteX171" fmla="*/ 3526972 w 4236757"/>
              <a:gd name="connsiteY171" fmla="*/ 2491991 h 2557305"/>
              <a:gd name="connsiteX172" fmla="*/ 3542044 w 4236757"/>
              <a:gd name="connsiteY172" fmla="*/ 2486967 h 2557305"/>
              <a:gd name="connsiteX173" fmla="*/ 3562141 w 4236757"/>
              <a:gd name="connsiteY173" fmla="*/ 2476918 h 2557305"/>
              <a:gd name="connsiteX174" fmla="*/ 3592286 w 4236757"/>
              <a:gd name="connsiteY174" fmla="*/ 2461846 h 2557305"/>
              <a:gd name="connsiteX175" fmla="*/ 3637504 w 4236757"/>
              <a:gd name="connsiteY175" fmla="*/ 2436725 h 2557305"/>
              <a:gd name="connsiteX176" fmla="*/ 3657600 w 4236757"/>
              <a:gd name="connsiteY176" fmla="*/ 2426677 h 2557305"/>
              <a:gd name="connsiteX177" fmla="*/ 3672673 w 4236757"/>
              <a:gd name="connsiteY177" fmla="*/ 2416628 h 2557305"/>
              <a:gd name="connsiteX178" fmla="*/ 3687745 w 4236757"/>
              <a:gd name="connsiteY178" fmla="*/ 2411604 h 2557305"/>
              <a:gd name="connsiteX179" fmla="*/ 3707842 w 4236757"/>
              <a:gd name="connsiteY179" fmla="*/ 2401556 h 2557305"/>
              <a:gd name="connsiteX180" fmla="*/ 3743011 w 4236757"/>
              <a:gd name="connsiteY180" fmla="*/ 2391507 h 2557305"/>
              <a:gd name="connsiteX181" fmla="*/ 3778181 w 4236757"/>
              <a:gd name="connsiteY181" fmla="*/ 2371411 h 2557305"/>
              <a:gd name="connsiteX182" fmla="*/ 3793253 w 4236757"/>
              <a:gd name="connsiteY182" fmla="*/ 2366386 h 2557305"/>
              <a:gd name="connsiteX183" fmla="*/ 3823398 w 4236757"/>
              <a:gd name="connsiteY183" fmla="*/ 2346290 h 2557305"/>
              <a:gd name="connsiteX184" fmla="*/ 3838471 w 4236757"/>
              <a:gd name="connsiteY184" fmla="*/ 2336241 h 2557305"/>
              <a:gd name="connsiteX185" fmla="*/ 3858567 w 4236757"/>
              <a:gd name="connsiteY185" fmla="*/ 2326193 h 2557305"/>
              <a:gd name="connsiteX186" fmla="*/ 3868616 w 4236757"/>
              <a:gd name="connsiteY186" fmla="*/ 2316145 h 2557305"/>
              <a:gd name="connsiteX187" fmla="*/ 3893737 w 4236757"/>
              <a:gd name="connsiteY187" fmla="*/ 2296048 h 2557305"/>
              <a:gd name="connsiteX188" fmla="*/ 3903785 w 4236757"/>
              <a:gd name="connsiteY188" fmla="*/ 2280975 h 2557305"/>
              <a:gd name="connsiteX189" fmla="*/ 3923882 w 4236757"/>
              <a:gd name="connsiteY189" fmla="*/ 2265903 h 2557305"/>
              <a:gd name="connsiteX190" fmla="*/ 3933930 w 4236757"/>
              <a:gd name="connsiteY190" fmla="*/ 2250830 h 2557305"/>
              <a:gd name="connsiteX191" fmla="*/ 3949002 w 4236757"/>
              <a:gd name="connsiteY191" fmla="*/ 2235758 h 2557305"/>
              <a:gd name="connsiteX192" fmla="*/ 3969099 w 4236757"/>
              <a:gd name="connsiteY192" fmla="*/ 2210637 h 2557305"/>
              <a:gd name="connsiteX193" fmla="*/ 3994220 w 4236757"/>
              <a:gd name="connsiteY193" fmla="*/ 2180492 h 2557305"/>
              <a:gd name="connsiteX194" fmla="*/ 4014317 w 4236757"/>
              <a:gd name="connsiteY194" fmla="*/ 2155371 h 2557305"/>
              <a:gd name="connsiteX195" fmla="*/ 4024365 w 4236757"/>
              <a:gd name="connsiteY195" fmla="*/ 2140298 h 2557305"/>
              <a:gd name="connsiteX196" fmla="*/ 4039438 w 4236757"/>
              <a:gd name="connsiteY196" fmla="*/ 2125226 h 2557305"/>
              <a:gd name="connsiteX197" fmla="*/ 4049486 w 4236757"/>
              <a:gd name="connsiteY197" fmla="*/ 2105129 h 2557305"/>
              <a:gd name="connsiteX198" fmla="*/ 4064559 w 4236757"/>
              <a:gd name="connsiteY198" fmla="*/ 2085033 h 2557305"/>
              <a:gd name="connsiteX199" fmla="*/ 4094704 w 4236757"/>
              <a:gd name="connsiteY199" fmla="*/ 2029767 h 2557305"/>
              <a:gd name="connsiteX200" fmla="*/ 4104752 w 4236757"/>
              <a:gd name="connsiteY200" fmla="*/ 2019718 h 2557305"/>
              <a:gd name="connsiteX201" fmla="*/ 4109776 w 4236757"/>
              <a:gd name="connsiteY201" fmla="*/ 2004646 h 2557305"/>
              <a:gd name="connsiteX202" fmla="*/ 4119824 w 4236757"/>
              <a:gd name="connsiteY202" fmla="*/ 1989573 h 2557305"/>
              <a:gd name="connsiteX203" fmla="*/ 4134897 w 4236757"/>
              <a:gd name="connsiteY203" fmla="*/ 1959428 h 2557305"/>
              <a:gd name="connsiteX204" fmla="*/ 4139921 w 4236757"/>
              <a:gd name="connsiteY204" fmla="*/ 1944356 h 2557305"/>
              <a:gd name="connsiteX205" fmla="*/ 4170066 w 4236757"/>
              <a:gd name="connsiteY205" fmla="*/ 1889090 h 2557305"/>
              <a:gd name="connsiteX206" fmla="*/ 4185139 w 4236757"/>
              <a:gd name="connsiteY206" fmla="*/ 1858945 h 2557305"/>
              <a:gd name="connsiteX207" fmla="*/ 4200211 w 4236757"/>
              <a:gd name="connsiteY207" fmla="*/ 1828800 h 2557305"/>
              <a:gd name="connsiteX208" fmla="*/ 4220308 w 4236757"/>
              <a:gd name="connsiteY208" fmla="*/ 1778558 h 2557305"/>
              <a:gd name="connsiteX209" fmla="*/ 4225332 w 4236757"/>
              <a:gd name="connsiteY209" fmla="*/ 1748413 h 2557305"/>
              <a:gd name="connsiteX210" fmla="*/ 4235381 w 4236757"/>
              <a:gd name="connsiteY210" fmla="*/ 1733340 h 2557305"/>
              <a:gd name="connsiteX211" fmla="*/ 4225332 w 4236757"/>
              <a:gd name="connsiteY211" fmla="*/ 1537397 h 2557305"/>
              <a:gd name="connsiteX212" fmla="*/ 4210260 w 4236757"/>
              <a:gd name="connsiteY212" fmla="*/ 1502228 h 2557305"/>
              <a:gd name="connsiteX213" fmla="*/ 4205235 w 4236757"/>
              <a:gd name="connsiteY213" fmla="*/ 1487156 h 2557305"/>
              <a:gd name="connsiteX214" fmla="*/ 4185139 w 4236757"/>
              <a:gd name="connsiteY214" fmla="*/ 1446962 h 2557305"/>
              <a:gd name="connsiteX215" fmla="*/ 4175090 w 4236757"/>
              <a:gd name="connsiteY215" fmla="*/ 1416817 h 2557305"/>
              <a:gd name="connsiteX216" fmla="*/ 4149970 w 4236757"/>
              <a:gd name="connsiteY216" fmla="*/ 1376624 h 2557305"/>
              <a:gd name="connsiteX217" fmla="*/ 4139921 w 4236757"/>
              <a:gd name="connsiteY217" fmla="*/ 1361551 h 2557305"/>
              <a:gd name="connsiteX218" fmla="*/ 4124849 w 4236757"/>
              <a:gd name="connsiteY218" fmla="*/ 1341455 h 2557305"/>
              <a:gd name="connsiteX219" fmla="*/ 4114800 w 4236757"/>
              <a:gd name="connsiteY219" fmla="*/ 1326382 h 2557305"/>
              <a:gd name="connsiteX220" fmla="*/ 4094704 w 4236757"/>
              <a:gd name="connsiteY220" fmla="*/ 1306285 h 2557305"/>
              <a:gd name="connsiteX221" fmla="*/ 4074607 w 4236757"/>
              <a:gd name="connsiteY221" fmla="*/ 1276140 h 2557305"/>
              <a:gd name="connsiteX222" fmla="*/ 4059534 w 4236757"/>
              <a:gd name="connsiteY222" fmla="*/ 1245995 h 2557305"/>
              <a:gd name="connsiteX223" fmla="*/ 4044462 w 4236757"/>
              <a:gd name="connsiteY223" fmla="*/ 1230923 h 2557305"/>
              <a:gd name="connsiteX224" fmla="*/ 4034413 w 4236757"/>
              <a:gd name="connsiteY224" fmla="*/ 1205802 h 2557305"/>
              <a:gd name="connsiteX225" fmla="*/ 4014317 w 4236757"/>
              <a:gd name="connsiteY225" fmla="*/ 1165608 h 2557305"/>
              <a:gd name="connsiteX226" fmla="*/ 3999244 w 4236757"/>
              <a:gd name="connsiteY226" fmla="*/ 1125415 h 2557305"/>
              <a:gd name="connsiteX227" fmla="*/ 3984172 w 4236757"/>
              <a:gd name="connsiteY227" fmla="*/ 1060101 h 2557305"/>
              <a:gd name="connsiteX228" fmla="*/ 3974123 w 4236757"/>
              <a:gd name="connsiteY228" fmla="*/ 1019907 h 2557305"/>
              <a:gd name="connsiteX229" fmla="*/ 3964075 w 4236757"/>
              <a:gd name="connsiteY229" fmla="*/ 989762 h 2557305"/>
              <a:gd name="connsiteX230" fmla="*/ 3959051 w 4236757"/>
              <a:gd name="connsiteY230" fmla="*/ 974690 h 2557305"/>
              <a:gd name="connsiteX231" fmla="*/ 3949002 w 4236757"/>
              <a:gd name="connsiteY231" fmla="*/ 964641 h 2557305"/>
              <a:gd name="connsiteX232" fmla="*/ 3938954 w 4236757"/>
              <a:gd name="connsiteY232" fmla="*/ 944545 h 2557305"/>
              <a:gd name="connsiteX233" fmla="*/ 3928906 w 4236757"/>
              <a:gd name="connsiteY233" fmla="*/ 929472 h 2557305"/>
              <a:gd name="connsiteX234" fmla="*/ 3918857 w 4236757"/>
              <a:gd name="connsiteY234" fmla="*/ 889279 h 2557305"/>
              <a:gd name="connsiteX235" fmla="*/ 3903785 w 4236757"/>
              <a:gd name="connsiteY235" fmla="*/ 859134 h 2557305"/>
              <a:gd name="connsiteX236" fmla="*/ 3898761 w 4236757"/>
              <a:gd name="connsiteY236" fmla="*/ 828989 h 2557305"/>
              <a:gd name="connsiteX237" fmla="*/ 3888712 w 4236757"/>
              <a:gd name="connsiteY237" fmla="*/ 813916 h 2557305"/>
              <a:gd name="connsiteX238" fmla="*/ 3883688 w 4236757"/>
              <a:gd name="connsiteY238" fmla="*/ 788795 h 2557305"/>
              <a:gd name="connsiteX239" fmla="*/ 3878664 w 4236757"/>
              <a:gd name="connsiteY239" fmla="*/ 773723 h 2557305"/>
              <a:gd name="connsiteX240" fmla="*/ 3873640 w 4236757"/>
              <a:gd name="connsiteY240" fmla="*/ 748602 h 2557305"/>
              <a:gd name="connsiteX241" fmla="*/ 3863591 w 4236757"/>
              <a:gd name="connsiteY241" fmla="*/ 723481 h 2557305"/>
              <a:gd name="connsiteX242" fmla="*/ 3853543 w 4236757"/>
              <a:gd name="connsiteY242" fmla="*/ 683288 h 2557305"/>
              <a:gd name="connsiteX243" fmla="*/ 3848519 w 4236757"/>
              <a:gd name="connsiteY243" fmla="*/ 668215 h 2557305"/>
              <a:gd name="connsiteX244" fmla="*/ 3818374 w 4236757"/>
              <a:gd name="connsiteY244" fmla="*/ 622997 h 2557305"/>
              <a:gd name="connsiteX245" fmla="*/ 3808326 w 4236757"/>
              <a:gd name="connsiteY245" fmla="*/ 602901 h 2557305"/>
              <a:gd name="connsiteX246" fmla="*/ 3793253 w 4236757"/>
              <a:gd name="connsiteY246" fmla="*/ 592852 h 2557305"/>
              <a:gd name="connsiteX247" fmla="*/ 3778181 w 4236757"/>
              <a:gd name="connsiteY247" fmla="*/ 572756 h 2557305"/>
              <a:gd name="connsiteX248" fmla="*/ 3743011 w 4236757"/>
              <a:gd name="connsiteY248" fmla="*/ 537586 h 2557305"/>
              <a:gd name="connsiteX249" fmla="*/ 3702818 w 4236757"/>
              <a:gd name="connsiteY249" fmla="*/ 502417 h 2557305"/>
              <a:gd name="connsiteX250" fmla="*/ 3687745 w 4236757"/>
              <a:gd name="connsiteY250" fmla="*/ 497393 h 2557305"/>
              <a:gd name="connsiteX251" fmla="*/ 3667649 w 4236757"/>
              <a:gd name="connsiteY251" fmla="*/ 482320 h 2557305"/>
              <a:gd name="connsiteX252" fmla="*/ 3657600 w 4236757"/>
              <a:gd name="connsiteY252" fmla="*/ 472272 h 2557305"/>
              <a:gd name="connsiteX253" fmla="*/ 3642528 w 4236757"/>
              <a:gd name="connsiteY253" fmla="*/ 467248 h 2557305"/>
              <a:gd name="connsiteX254" fmla="*/ 3622431 w 4236757"/>
              <a:gd name="connsiteY254" fmla="*/ 452175 h 2557305"/>
              <a:gd name="connsiteX255" fmla="*/ 3597310 w 4236757"/>
              <a:gd name="connsiteY255" fmla="*/ 427055 h 2557305"/>
              <a:gd name="connsiteX256" fmla="*/ 3567165 w 4236757"/>
              <a:gd name="connsiteY256" fmla="*/ 406958 h 2557305"/>
              <a:gd name="connsiteX257" fmla="*/ 3542044 w 4236757"/>
              <a:gd name="connsiteY257" fmla="*/ 386861 h 2557305"/>
              <a:gd name="connsiteX258" fmla="*/ 3506875 w 4236757"/>
              <a:gd name="connsiteY258" fmla="*/ 371789 h 2557305"/>
              <a:gd name="connsiteX259" fmla="*/ 3471706 w 4236757"/>
              <a:gd name="connsiteY259" fmla="*/ 356716 h 2557305"/>
              <a:gd name="connsiteX260" fmla="*/ 3431512 w 4236757"/>
              <a:gd name="connsiteY260" fmla="*/ 346668 h 2557305"/>
              <a:gd name="connsiteX261" fmla="*/ 3401367 w 4236757"/>
              <a:gd name="connsiteY261" fmla="*/ 336619 h 2557305"/>
              <a:gd name="connsiteX262" fmla="*/ 3386295 w 4236757"/>
              <a:gd name="connsiteY262" fmla="*/ 331595 h 2557305"/>
              <a:gd name="connsiteX263" fmla="*/ 3356150 w 4236757"/>
              <a:gd name="connsiteY263" fmla="*/ 326571 h 2557305"/>
              <a:gd name="connsiteX264" fmla="*/ 3336053 w 4236757"/>
              <a:gd name="connsiteY264" fmla="*/ 321547 h 2557305"/>
              <a:gd name="connsiteX265" fmla="*/ 3320981 w 4236757"/>
              <a:gd name="connsiteY265" fmla="*/ 316523 h 2557305"/>
              <a:gd name="connsiteX266" fmla="*/ 3290835 w 4236757"/>
              <a:gd name="connsiteY266" fmla="*/ 311498 h 2557305"/>
              <a:gd name="connsiteX267" fmla="*/ 3270739 w 4236757"/>
              <a:gd name="connsiteY267" fmla="*/ 301450 h 2557305"/>
              <a:gd name="connsiteX268" fmla="*/ 3245618 w 4236757"/>
              <a:gd name="connsiteY268" fmla="*/ 296426 h 2557305"/>
              <a:gd name="connsiteX269" fmla="*/ 3225521 w 4236757"/>
              <a:gd name="connsiteY269" fmla="*/ 291402 h 2557305"/>
              <a:gd name="connsiteX270" fmla="*/ 3195376 w 4236757"/>
              <a:gd name="connsiteY270" fmla="*/ 281353 h 2557305"/>
              <a:gd name="connsiteX271" fmla="*/ 3175279 w 4236757"/>
              <a:gd name="connsiteY271" fmla="*/ 276329 h 2557305"/>
              <a:gd name="connsiteX272" fmla="*/ 3125038 w 4236757"/>
              <a:gd name="connsiteY272" fmla="*/ 266281 h 2557305"/>
              <a:gd name="connsiteX273" fmla="*/ 3104941 w 4236757"/>
              <a:gd name="connsiteY273" fmla="*/ 261257 h 2557305"/>
              <a:gd name="connsiteX274" fmla="*/ 3069772 w 4236757"/>
              <a:gd name="connsiteY274" fmla="*/ 256233 h 2557305"/>
              <a:gd name="connsiteX275" fmla="*/ 3019530 w 4236757"/>
              <a:gd name="connsiteY275" fmla="*/ 241160 h 2557305"/>
              <a:gd name="connsiteX276" fmla="*/ 2999433 w 4236757"/>
              <a:gd name="connsiteY276" fmla="*/ 236136 h 2557305"/>
              <a:gd name="connsiteX277" fmla="*/ 2949191 w 4236757"/>
              <a:gd name="connsiteY277" fmla="*/ 226088 h 2557305"/>
              <a:gd name="connsiteX278" fmla="*/ 2919046 w 4236757"/>
              <a:gd name="connsiteY278" fmla="*/ 221063 h 2557305"/>
              <a:gd name="connsiteX279" fmla="*/ 2878853 w 4236757"/>
              <a:gd name="connsiteY279" fmla="*/ 211015 h 2557305"/>
              <a:gd name="connsiteX280" fmla="*/ 2833635 w 4236757"/>
              <a:gd name="connsiteY280" fmla="*/ 195942 h 2557305"/>
              <a:gd name="connsiteX281" fmla="*/ 2818563 w 4236757"/>
              <a:gd name="connsiteY281" fmla="*/ 190918 h 2557305"/>
              <a:gd name="connsiteX282" fmla="*/ 2798466 w 4236757"/>
              <a:gd name="connsiteY282" fmla="*/ 185894 h 2557305"/>
              <a:gd name="connsiteX283" fmla="*/ 2758273 w 4236757"/>
              <a:gd name="connsiteY283" fmla="*/ 170822 h 2557305"/>
              <a:gd name="connsiteX284" fmla="*/ 2733152 w 4236757"/>
              <a:gd name="connsiteY284" fmla="*/ 165797 h 2557305"/>
              <a:gd name="connsiteX285" fmla="*/ 2718079 w 4236757"/>
              <a:gd name="connsiteY285" fmla="*/ 160773 h 2557305"/>
              <a:gd name="connsiteX286" fmla="*/ 2697983 w 4236757"/>
              <a:gd name="connsiteY286" fmla="*/ 155749 h 2557305"/>
              <a:gd name="connsiteX287" fmla="*/ 2682910 w 4236757"/>
              <a:gd name="connsiteY287" fmla="*/ 150725 h 2557305"/>
              <a:gd name="connsiteX288" fmla="*/ 2662813 w 4236757"/>
              <a:gd name="connsiteY288" fmla="*/ 145701 h 2557305"/>
              <a:gd name="connsiteX289" fmla="*/ 2637693 w 4236757"/>
              <a:gd name="connsiteY289" fmla="*/ 135652 h 2557305"/>
              <a:gd name="connsiteX290" fmla="*/ 2607548 w 4236757"/>
              <a:gd name="connsiteY290" fmla="*/ 130628 h 2557305"/>
              <a:gd name="connsiteX291" fmla="*/ 2587451 w 4236757"/>
              <a:gd name="connsiteY291" fmla="*/ 120580 h 2557305"/>
              <a:gd name="connsiteX292" fmla="*/ 2557306 w 4236757"/>
              <a:gd name="connsiteY292" fmla="*/ 115556 h 2557305"/>
              <a:gd name="connsiteX293" fmla="*/ 2507064 w 4236757"/>
              <a:gd name="connsiteY293" fmla="*/ 105507 h 2557305"/>
              <a:gd name="connsiteX294" fmla="*/ 2481943 w 4236757"/>
              <a:gd name="connsiteY294" fmla="*/ 100483 h 2557305"/>
              <a:gd name="connsiteX295" fmla="*/ 2461846 w 4236757"/>
              <a:gd name="connsiteY295" fmla="*/ 95459 h 2557305"/>
              <a:gd name="connsiteX296" fmla="*/ 2416629 w 4236757"/>
              <a:gd name="connsiteY296" fmla="*/ 90435 h 2557305"/>
              <a:gd name="connsiteX297" fmla="*/ 2356339 w 4236757"/>
              <a:gd name="connsiteY297" fmla="*/ 80386 h 2557305"/>
              <a:gd name="connsiteX298" fmla="*/ 2336242 w 4236757"/>
              <a:gd name="connsiteY298" fmla="*/ 75362 h 2557305"/>
              <a:gd name="connsiteX299" fmla="*/ 2190541 w 4236757"/>
              <a:gd name="connsiteY299" fmla="*/ 65314 h 2557305"/>
              <a:gd name="connsiteX300" fmla="*/ 2140299 w 4236757"/>
              <a:gd name="connsiteY300" fmla="*/ 60290 h 2557305"/>
              <a:gd name="connsiteX301" fmla="*/ 2090057 w 4236757"/>
              <a:gd name="connsiteY301" fmla="*/ 50241 h 2557305"/>
              <a:gd name="connsiteX302" fmla="*/ 2039816 w 4236757"/>
              <a:gd name="connsiteY302" fmla="*/ 45217 h 2557305"/>
              <a:gd name="connsiteX303" fmla="*/ 1989574 w 4236757"/>
              <a:gd name="connsiteY303" fmla="*/ 35169 h 2557305"/>
              <a:gd name="connsiteX304" fmla="*/ 1969477 w 4236757"/>
              <a:gd name="connsiteY304" fmla="*/ 30145 h 2557305"/>
              <a:gd name="connsiteX305" fmla="*/ 1944356 w 4236757"/>
              <a:gd name="connsiteY305" fmla="*/ 25120 h 2557305"/>
              <a:gd name="connsiteX306" fmla="*/ 1914211 w 4236757"/>
              <a:gd name="connsiteY306" fmla="*/ 20096 h 2557305"/>
              <a:gd name="connsiteX307" fmla="*/ 1813728 w 4236757"/>
              <a:gd name="connsiteY307" fmla="*/ 5024 h 2557305"/>
              <a:gd name="connsiteX0" fmla="*/ 1758462 w 4236757"/>
              <a:gd name="connsiteY0" fmla="*/ 1 h 2557306"/>
              <a:gd name="connsiteX1" fmla="*/ 1758462 w 4236757"/>
              <a:gd name="connsiteY1" fmla="*/ 1 h 2557306"/>
              <a:gd name="connsiteX2" fmla="*/ 1693148 w 4236757"/>
              <a:gd name="connsiteY2" fmla="*/ 5025 h 2557306"/>
              <a:gd name="connsiteX3" fmla="*/ 1663002 w 4236757"/>
              <a:gd name="connsiteY3" fmla="*/ 15073 h 2557306"/>
              <a:gd name="connsiteX4" fmla="*/ 1617785 w 4236757"/>
              <a:gd name="connsiteY4" fmla="*/ 40194 h 2557306"/>
              <a:gd name="connsiteX5" fmla="*/ 1587640 w 4236757"/>
              <a:gd name="connsiteY5" fmla="*/ 65315 h 2557306"/>
              <a:gd name="connsiteX6" fmla="*/ 1577591 w 4236757"/>
              <a:gd name="connsiteY6" fmla="*/ 75363 h 2557306"/>
              <a:gd name="connsiteX7" fmla="*/ 1537398 w 4236757"/>
              <a:gd name="connsiteY7" fmla="*/ 85412 h 2557306"/>
              <a:gd name="connsiteX8" fmla="*/ 1492181 w 4236757"/>
              <a:gd name="connsiteY8" fmla="*/ 100484 h 2557306"/>
              <a:gd name="connsiteX9" fmla="*/ 1477108 w 4236757"/>
              <a:gd name="connsiteY9" fmla="*/ 105508 h 2557306"/>
              <a:gd name="connsiteX10" fmla="*/ 1457011 w 4236757"/>
              <a:gd name="connsiteY10" fmla="*/ 110532 h 2557306"/>
              <a:gd name="connsiteX11" fmla="*/ 1441939 w 4236757"/>
              <a:gd name="connsiteY11" fmla="*/ 115557 h 2557306"/>
              <a:gd name="connsiteX12" fmla="*/ 1396721 w 4236757"/>
              <a:gd name="connsiteY12" fmla="*/ 120581 h 2557306"/>
              <a:gd name="connsiteX13" fmla="*/ 1351504 w 4236757"/>
              <a:gd name="connsiteY13" fmla="*/ 135653 h 2557306"/>
              <a:gd name="connsiteX14" fmla="*/ 1321359 w 4236757"/>
              <a:gd name="connsiteY14" fmla="*/ 145702 h 2557306"/>
              <a:gd name="connsiteX15" fmla="*/ 1306286 w 4236757"/>
              <a:gd name="connsiteY15" fmla="*/ 150726 h 2557306"/>
              <a:gd name="connsiteX16" fmla="*/ 1286189 w 4236757"/>
              <a:gd name="connsiteY16" fmla="*/ 155750 h 2557306"/>
              <a:gd name="connsiteX17" fmla="*/ 1240972 w 4236757"/>
              <a:gd name="connsiteY17" fmla="*/ 165798 h 2557306"/>
              <a:gd name="connsiteX18" fmla="*/ 1205802 w 4236757"/>
              <a:gd name="connsiteY18" fmla="*/ 175847 h 2557306"/>
              <a:gd name="connsiteX19" fmla="*/ 1185706 w 4236757"/>
              <a:gd name="connsiteY19" fmla="*/ 185895 h 2557306"/>
              <a:gd name="connsiteX20" fmla="*/ 1155561 w 4236757"/>
              <a:gd name="connsiteY20" fmla="*/ 195943 h 2557306"/>
              <a:gd name="connsiteX21" fmla="*/ 1130440 w 4236757"/>
              <a:gd name="connsiteY21" fmla="*/ 211016 h 2557306"/>
              <a:gd name="connsiteX22" fmla="*/ 1115367 w 4236757"/>
              <a:gd name="connsiteY22" fmla="*/ 221064 h 2557306"/>
              <a:gd name="connsiteX23" fmla="*/ 1085222 w 4236757"/>
              <a:gd name="connsiteY23" fmla="*/ 231113 h 2557306"/>
              <a:gd name="connsiteX24" fmla="*/ 1070150 w 4236757"/>
              <a:gd name="connsiteY24" fmla="*/ 241161 h 2557306"/>
              <a:gd name="connsiteX25" fmla="*/ 1040005 w 4236757"/>
              <a:gd name="connsiteY25" fmla="*/ 251209 h 2557306"/>
              <a:gd name="connsiteX26" fmla="*/ 1024932 w 4236757"/>
              <a:gd name="connsiteY26" fmla="*/ 256234 h 2557306"/>
              <a:gd name="connsiteX27" fmla="*/ 994787 w 4236757"/>
              <a:gd name="connsiteY27" fmla="*/ 266282 h 2557306"/>
              <a:gd name="connsiteX28" fmla="*/ 974690 w 4236757"/>
              <a:gd name="connsiteY28" fmla="*/ 271306 h 2557306"/>
              <a:gd name="connsiteX29" fmla="*/ 944545 w 4236757"/>
              <a:gd name="connsiteY29" fmla="*/ 281354 h 2557306"/>
              <a:gd name="connsiteX30" fmla="*/ 914400 w 4236757"/>
              <a:gd name="connsiteY30" fmla="*/ 286379 h 2557306"/>
              <a:gd name="connsiteX31" fmla="*/ 879231 w 4236757"/>
              <a:gd name="connsiteY31" fmla="*/ 296427 h 2557306"/>
              <a:gd name="connsiteX32" fmla="*/ 864159 w 4236757"/>
              <a:gd name="connsiteY32" fmla="*/ 306475 h 2557306"/>
              <a:gd name="connsiteX33" fmla="*/ 839038 w 4236757"/>
              <a:gd name="connsiteY33" fmla="*/ 311499 h 2557306"/>
              <a:gd name="connsiteX34" fmla="*/ 798844 w 4236757"/>
              <a:gd name="connsiteY34" fmla="*/ 321548 h 2557306"/>
              <a:gd name="connsiteX35" fmla="*/ 723482 w 4236757"/>
              <a:gd name="connsiteY35" fmla="*/ 346669 h 2557306"/>
              <a:gd name="connsiteX36" fmla="*/ 708409 w 4236757"/>
              <a:gd name="connsiteY36" fmla="*/ 356717 h 2557306"/>
              <a:gd name="connsiteX37" fmla="*/ 663191 w 4236757"/>
              <a:gd name="connsiteY37" fmla="*/ 366765 h 2557306"/>
              <a:gd name="connsiteX38" fmla="*/ 638071 w 4236757"/>
              <a:gd name="connsiteY38" fmla="*/ 381838 h 2557306"/>
              <a:gd name="connsiteX39" fmla="*/ 622998 w 4236757"/>
              <a:gd name="connsiteY39" fmla="*/ 391886 h 2557306"/>
              <a:gd name="connsiteX40" fmla="*/ 612950 w 4236757"/>
              <a:gd name="connsiteY40" fmla="*/ 401935 h 2557306"/>
              <a:gd name="connsiteX41" fmla="*/ 597877 w 4236757"/>
              <a:gd name="connsiteY41" fmla="*/ 406959 h 2557306"/>
              <a:gd name="connsiteX42" fmla="*/ 577781 w 4236757"/>
              <a:gd name="connsiteY42" fmla="*/ 417007 h 2557306"/>
              <a:gd name="connsiteX43" fmla="*/ 557684 w 4236757"/>
              <a:gd name="connsiteY43" fmla="*/ 432080 h 2557306"/>
              <a:gd name="connsiteX44" fmla="*/ 522515 w 4236757"/>
              <a:gd name="connsiteY44" fmla="*/ 447152 h 2557306"/>
              <a:gd name="connsiteX45" fmla="*/ 512466 w 4236757"/>
              <a:gd name="connsiteY45" fmla="*/ 457201 h 2557306"/>
              <a:gd name="connsiteX46" fmla="*/ 492370 w 4236757"/>
              <a:gd name="connsiteY46" fmla="*/ 467249 h 2557306"/>
              <a:gd name="connsiteX47" fmla="*/ 467249 w 4236757"/>
              <a:gd name="connsiteY47" fmla="*/ 482321 h 2557306"/>
              <a:gd name="connsiteX48" fmla="*/ 442128 w 4236757"/>
              <a:gd name="connsiteY48" fmla="*/ 507442 h 2557306"/>
              <a:gd name="connsiteX49" fmla="*/ 427055 w 4236757"/>
              <a:gd name="connsiteY49" fmla="*/ 552660 h 2557306"/>
              <a:gd name="connsiteX50" fmla="*/ 411983 w 4236757"/>
              <a:gd name="connsiteY50" fmla="*/ 587829 h 2557306"/>
              <a:gd name="connsiteX51" fmla="*/ 401934 w 4236757"/>
              <a:gd name="connsiteY51" fmla="*/ 597878 h 2557306"/>
              <a:gd name="connsiteX52" fmla="*/ 386862 w 4236757"/>
              <a:gd name="connsiteY52" fmla="*/ 628023 h 2557306"/>
              <a:gd name="connsiteX53" fmla="*/ 361741 w 4236757"/>
              <a:gd name="connsiteY53" fmla="*/ 653143 h 2557306"/>
              <a:gd name="connsiteX54" fmla="*/ 346668 w 4236757"/>
              <a:gd name="connsiteY54" fmla="*/ 658168 h 2557306"/>
              <a:gd name="connsiteX55" fmla="*/ 316523 w 4236757"/>
              <a:gd name="connsiteY55" fmla="*/ 678264 h 2557306"/>
              <a:gd name="connsiteX56" fmla="*/ 301451 w 4236757"/>
              <a:gd name="connsiteY56" fmla="*/ 693337 h 2557306"/>
              <a:gd name="connsiteX57" fmla="*/ 281354 w 4236757"/>
              <a:gd name="connsiteY57" fmla="*/ 708409 h 2557306"/>
              <a:gd name="connsiteX58" fmla="*/ 251209 w 4236757"/>
              <a:gd name="connsiteY58" fmla="*/ 728506 h 2557306"/>
              <a:gd name="connsiteX59" fmla="*/ 226088 w 4236757"/>
              <a:gd name="connsiteY59" fmla="*/ 753627 h 2557306"/>
              <a:gd name="connsiteX60" fmla="*/ 211016 w 4236757"/>
              <a:gd name="connsiteY60" fmla="*/ 773724 h 2557306"/>
              <a:gd name="connsiteX61" fmla="*/ 175846 w 4236757"/>
              <a:gd name="connsiteY61" fmla="*/ 813917 h 2557306"/>
              <a:gd name="connsiteX62" fmla="*/ 150726 w 4236757"/>
              <a:gd name="connsiteY62" fmla="*/ 859135 h 2557306"/>
              <a:gd name="connsiteX63" fmla="*/ 140677 w 4236757"/>
              <a:gd name="connsiteY63" fmla="*/ 869183 h 2557306"/>
              <a:gd name="connsiteX64" fmla="*/ 125605 w 4236757"/>
              <a:gd name="connsiteY64" fmla="*/ 899328 h 2557306"/>
              <a:gd name="connsiteX65" fmla="*/ 115556 w 4236757"/>
              <a:gd name="connsiteY65" fmla="*/ 914401 h 2557306"/>
              <a:gd name="connsiteX66" fmla="*/ 110532 w 4236757"/>
              <a:gd name="connsiteY66" fmla="*/ 929473 h 2557306"/>
              <a:gd name="connsiteX67" fmla="*/ 90435 w 4236757"/>
              <a:gd name="connsiteY67" fmla="*/ 954594 h 2557306"/>
              <a:gd name="connsiteX68" fmla="*/ 70339 w 4236757"/>
              <a:gd name="connsiteY68" fmla="*/ 984739 h 2557306"/>
              <a:gd name="connsiteX69" fmla="*/ 50242 w 4236757"/>
              <a:gd name="connsiteY69" fmla="*/ 1024932 h 2557306"/>
              <a:gd name="connsiteX70" fmla="*/ 40194 w 4236757"/>
              <a:gd name="connsiteY70" fmla="*/ 1040005 h 2557306"/>
              <a:gd name="connsiteX71" fmla="*/ 20097 w 4236757"/>
              <a:gd name="connsiteY71" fmla="*/ 1095271 h 2557306"/>
              <a:gd name="connsiteX72" fmla="*/ 10049 w 4236757"/>
              <a:gd name="connsiteY72" fmla="*/ 1125416 h 2557306"/>
              <a:gd name="connsiteX73" fmla="*/ 0 w 4236757"/>
              <a:gd name="connsiteY73" fmla="*/ 1165609 h 2557306"/>
              <a:gd name="connsiteX74" fmla="*/ 5024 w 4236757"/>
              <a:gd name="connsiteY74" fmla="*/ 1240972 h 2557306"/>
              <a:gd name="connsiteX75" fmla="*/ 15073 w 4236757"/>
              <a:gd name="connsiteY75" fmla="*/ 1271117 h 2557306"/>
              <a:gd name="connsiteX76" fmla="*/ 25121 w 4236757"/>
              <a:gd name="connsiteY76" fmla="*/ 1306286 h 2557306"/>
              <a:gd name="connsiteX77" fmla="*/ 30145 w 4236757"/>
              <a:gd name="connsiteY77" fmla="*/ 1326383 h 2557306"/>
              <a:gd name="connsiteX78" fmla="*/ 35170 w 4236757"/>
              <a:gd name="connsiteY78" fmla="*/ 1341456 h 2557306"/>
              <a:gd name="connsiteX79" fmla="*/ 50242 w 4236757"/>
              <a:gd name="connsiteY79" fmla="*/ 1396721 h 2557306"/>
              <a:gd name="connsiteX80" fmla="*/ 60290 w 4236757"/>
              <a:gd name="connsiteY80" fmla="*/ 1416818 h 2557306"/>
              <a:gd name="connsiteX81" fmla="*/ 70339 w 4236757"/>
              <a:gd name="connsiteY81" fmla="*/ 1446963 h 2557306"/>
              <a:gd name="connsiteX82" fmla="*/ 75363 w 4236757"/>
              <a:gd name="connsiteY82" fmla="*/ 1462036 h 2557306"/>
              <a:gd name="connsiteX83" fmla="*/ 85411 w 4236757"/>
              <a:gd name="connsiteY83" fmla="*/ 1477108 h 2557306"/>
              <a:gd name="connsiteX84" fmla="*/ 125605 w 4236757"/>
              <a:gd name="connsiteY84" fmla="*/ 1547447 h 2557306"/>
              <a:gd name="connsiteX85" fmla="*/ 160774 w 4236757"/>
              <a:gd name="connsiteY85" fmla="*/ 1587640 h 2557306"/>
              <a:gd name="connsiteX86" fmla="*/ 180871 w 4236757"/>
              <a:gd name="connsiteY86" fmla="*/ 1597689 h 2557306"/>
              <a:gd name="connsiteX87" fmla="*/ 195943 w 4236757"/>
              <a:gd name="connsiteY87" fmla="*/ 1612761 h 2557306"/>
              <a:gd name="connsiteX88" fmla="*/ 226088 w 4236757"/>
              <a:gd name="connsiteY88" fmla="*/ 1627834 h 2557306"/>
              <a:gd name="connsiteX89" fmla="*/ 251209 w 4236757"/>
              <a:gd name="connsiteY89" fmla="*/ 1652954 h 2557306"/>
              <a:gd name="connsiteX90" fmla="*/ 286378 w 4236757"/>
              <a:gd name="connsiteY90" fmla="*/ 1688124 h 2557306"/>
              <a:gd name="connsiteX91" fmla="*/ 296427 w 4236757"/>
              <a:gd name="connsiteY91" fmla="*/ 1698172 h 2557306"/>
              <a:gd name="connsiteX92" fmla="*/ 311499 w 4236757"/>
              <a:gd name="connsiteY92" fmla="*/ 1708220 h 2557306"/>
              <a:gd name="connsiteX93" fmla="*/ 336620 w 4236757"/>
              <a:gd name="connsiteY93" fmla="*/ 1733341 h 2557306"/>
              <a:gd name="connsiteX94" fmla="*/ 351693 w 4236757"/>
              <a:gd name="connsiteY94" fmla="*/ 1743390 h 2557306"/>
              <a:gd name="connsiteX95" fmla="*/ 381838 w 4236757"/>
              <a:gd name="connsiteY95" fmla="*/ 1773535 h 2557306"/>
              <a:gd name="connsiteX96" fmla="*/ 396910 w 4236757"/>
              <a:gd name="connsiteY96" fmla="*/ 1788607 h 2557306"/>
              <a:gd name="connsiteX97" fmla="*/ 427055 w 4236757"/>
              <a:gd name="connsiteY97" fmla="*/ 1808704 h 2557306"/>
              <a:gd name="connsiteX98" fmla="*/ 452176 w 4236757"/>
              <a:gd name="connsiteY98" fmla="*/ 1828801 h 2557306"/>
              <a:gd name="connsiteX99" fmla="*/ 492370 w 4236757"/>
              <a:gd name="connsiteY99" fmla="*/ 1858946 h 2557306"/>
              <a:gd name="connsiteX100" fmla="*/ 507442 w 4236757"/>
              <a:gd name="connsiteY100" fmla="*/ 1863970 h 2557306"/>
              <a:gd name="connsiteX101" fmla="*/ 552660 w 4236757"/>
              <a:gd name="connsiteY101" fmla="*/ 1889091 h 2557306"/>
              <a:gd name="connsiteX102" fmla="*/ 577781 w 4236757"/>
              <a:gd name="connsiteY102" fmla="*/ 1914212 h 2557306"/>
              <a:gd name="connsiteX103" fmla="*/ 607926 w 4236757"/>
              <a:gd name="connsiteY103" fmla="*/ 1934308 h 2557306"/>
              <a:gd name="connsiteX104" fmla="*/ 633046 w 4236757"/>
              <a:gd name="connsiteY104" fmla="*/ 1959429 h 2557306"/>
              <a:gd name="connsiteX105" fmla="*/ 643095 w 4236757"/>
              <a:gd name="connsiteY105" fmla="*/ 1969478 h 2557306"/>
              <a:gd name="connsiteX106" fmla="*/ 663191 w 4236757"/>
              <a:gd name="connsiteY106" fmla="*/ 1979526 h 2557306"/>
              <a:gd name="connsiteX107" fmla="*/ 713433 w 4236757"/>
              <a:gd name="connsiteY107" fmla="*/ 2009671 h 2557306"/>
              <a:gd name="connsiteX108" fmla="*/ 763675 w 4236757"/>
              <a:gd name="connsiteY108" fmla="*/ 2024743 h 2557306"/>
              <a:gd name="connsiteX109" fmla="*/ 783772 w 4236757"/>
              <a:gd name="connsiteY109" fmla="*/ 2039816 h 2557306"/>
              <a:gd name="connsiteX110" fmla="*/ 818941 w 4236757"/>
              <a:gd name="connsiteY110" fmla="*/ 2049864 h 2557306"/>
              <a:gd name="connsiteX111" fmla="*/ 864159 w 4236757"/>
              <a:gd name="connsiteY111" fmla="*/ 2059913 h 2557306"/>
              <a:gd name="connsiteX112" fmla="*/ 884255 w 4236757"/>
              <a:gd name="connsiteY112" fmla="*/ 2064937 h 2557306"/>
              <a:gd name="connsiteX113" fmla="*/ 934497 w 4236757"/>
              <a:gd name="connsiteY113" fmla="*/ 2069961 h 2557306"/>
              <a:gd name="connsiteX114" fmla="*/ 954594 w 4236757"/>
              <a:gd name="connsiteY114" fmla="*/ 2074985 h 2557306"/>
              <a:gd name="connsiteX115" fmla="*/ 969666 w 4236757"/>
              <a:gd name="connsiteY115" fmla="*/ 2080009 h 2557306"/>
              <a:gd name="connsiteX116" fmla="*/ 1024932 w 4236757"/>
              <a:gd name="connsiteY116" fmla="*/ 2090058 h 2557306"/>
              <a:gd name="connsiteX117" fmla="*/ 1055077 w 4236757"/>
              <a:gd name="connsiteY117" fmla="*/ 2100106 h 2557306"/>
              <a:gd name="connsiteX118" fmla="*/ 1110343 w 4236757"/>
              <a:gd name="connsiteY118" fmla="*/ 2115179 h 2557306"/>
              <a:gd name="connsiteX119" fmla="*/ 1125416 w 4236757"/>
              <a:gd name="connsiteY119" fmla="*/ 2125227 h 2557306"/>
              <a:gd name="connsiteX120" fmla="*/ 1170633 w 4236757"/>
              <a:gd name="connsiteY120" fmla="*/ 2135275 h 2557306"/>
              <a:gd name="connsiteX121" fmla="*/ 1195754 w 4236757"/>
              <a:gd name="connsiteY121" fmla="*/ 2145324 h 2557306"/>
              <a:gd name="connsiteX122" fmla="*/ 1245996 w 4236757"/>
              <a:gd name="connsiteY122" fmla="*/ 2155372 h 2557306"/>
              <a:gd name="connsiteX123" fmla="*/ 1291213 w 4236757"/>
              <a:gd name="connsiteY123" fmla="*/ 2170445 h 2557306"/>
              <a:gd name="connsiteX124" fmla="*/ 1306286 w 4236757"/>
              <a:gd name="connsiteY124" fmla="*/ 2175469 h 2557306"/>
              <a:gd name="connsiteX125" fmla="*/ 1346479 w 4236757"/>
              <a:gd name="connsiteY125" fmla="*/ 2185517 h 2557306"/>
              <a:gd name="connsiteX126" fmla="*/ 1361552 w 4236757"/>
              <a:gd name="connsiteY126" fmla="*/ 2190541 h 2557306"/>
              <a:gd name="connsiteX127" fmla="*/ 1401745 w 4236757"/>
              <a:gd name="connsiteY127" fmla="*/ 2200590 h 2557306"/>
              <a:gd name="connsiteX128" fmla="*/ 1421842 w 4236757"/>
              <a:gd name="connsiteY128" fmla="*/ 2210638 h 2557306"/>
              <a:gd name="connsiteX129" fmla="*/ 1441939 w 4236757"/>
              <a:gd name="connsiteY129" fmla="*/ 2215662 h 2557306"/>
              <a:gd name="connsiteX130" fmla="*/ 1467060 w 4236757"/>
              <a:gd name="connsiteY130" fmla="*/ 2225710 h 2557306"/>
              <a:gd name="connsiteX131" fmla="*/ 1482132 w 4236757"/>
              <a:gd name="connsiteY131" fmla="*/ 2230735 h 2557306"/>
              <a:gd name="connsiteX132" fmla="*/ 1507253 w 4236757"/>
              <a:gd name="connsiteY132" fmla="*/ 2240783 h 2557306"/>
              <a:gd name="connsiteX133" fmla="*/ 1537398 w 4236757"/>
              <a:gd name="connsiteY133" fmla="*/ 2250831 h 2557306"/>
              <a:gd name="connsiteX134" fmla="*/ 1577591 w 4236757"/>
              <a:gd name="connsiteY134" fmla="*/ 2270928 h 2557306"/>
              <a:gd name="connsiteX135" fmla="*/ 1617785 w 4236757"/>
              <a:gd name="connsiteY135" fmla="*/ 2286001 h 2557306"/>
              <a:gd name="connsiteX136" fmla="*/ 1637882 w 4236757"/>
              <a:gd name="connsiteY136" fmla="*/ 2296049 h 2557306"/>
              <a:gd name="connsiteX137" fmla="*/ 1668027 w 4236757"/>
              <a:gd name="connsiteY137" fmla="*/ 2306097 h 2557306"/>
              <a:gd name="connsiteX138" fmla="*/ 1693148 w 4236757"/>
              <a:gd name="connsiteY138" fmla="*/ 2316146 h 2557306"/>
              <a:gd name="connsiteX139" fmla="*/ 1718268 w 4236757"/>
              <a:gd name="connsiteY139" fmla="*/ 2321170 h 2557306"/>
              <a:gd name="connsiteX140" fmla="*/ 1748413 w 4236757"/>
              <a:gd name="connsiteY140" fmla="*/ 2331218 h 2557306"/>
              <a:gd name="connsiteX141" fmla="*/ 1788607 w 4236757"/>
              <a:gd name="connsiteY141" fmla="*/ 2346291 h 2557306"/>
              <a:gd name="connsiteX142" fmla="*/ 1858945 w 4236757"/>
              <a:gd name="connsiteY142" fmla="*/ 2361363 h 2557306"/>
              <a:gd name="connsiteX143" fmla="*/ 1909187 w 4236757"/>
              <a:gd name="connsiteY143" fmla="*/ 2381460 h 2557306"/>
              <a:gd name="connsiteX144" fmla="*/ 1939332 w 4236757"/>
              <a:gd name="connsiteY144" fmla="*/ 2386484 h 2557306"/>
              <a:gd name="connsiteX145" fmla="*/ 1954405 w 4236757"/>
              <a:gd name="connsiteY145" fmla="*/ 2396532 h 2557306"/>
              <a:gd name="connsiteX146" fmla="*/ 1979526 w 4236757"/>
              <a:gd name="connsiteY146" fmla="*/ 2401557 h 2557306"/>
              <a:gd name="connsiteX147" fmla="*/ 1994598 w 4236757"/>
              <a:gd name="connsiteY147" fmla="*/ 2406581 h 2557306"/>
              <a:gd name="connsiteX148" fmla="*/ 2019719 w 4236757"/>
              <a:gd name="connsiteY148" fmla="*/ 2411605 h 2557306"/>
              <a:gd name="connsiteX149" fmla="*/ 2034791 w 4236757"/>
              <a:gd name="connsiteY149" fmla="*/ 2416629 h 2557306"/>
              <a:gd name="connsiteX150" fmla="*/ 2054888 w 4236757"/>
              <a:gd name="connsiteY150" fmla="*/ 2421653 h 2557306"/>
              <a:gd name="connsiteX151" fmla="*/ 2085033 w 4236757"/>
              <a:gd name="connsiteY151" fmla="*/ 2431702 h 2557306"/>
              <a:gd name="connsiteX152" fmla="*/ 2150348 w 4236757"/>
              <a:gd name="connsiteY152" fmla="*/ 2441750 h 2557306"/>
              <a:gd name="connsiteX153" fmla="*/ 2627644 w 4236757"/>
              <a:gd name="connsiteY153" fmla="*/ 2446774 h 2557306"/>
              <a:gd name="connsiteX154" fmla="*/ 2708031 w 4236757"/>
              <a:gd name="connsiteY154" fmla="*/ 2456823 h 2557306"/>
              <a:gd name="connsiteX155" fmla="*/ 2763297 w 4236757"/>
              <a:gd name="connsiteY155" fmla="*/ 2466871 h 2557306"/>
              <a:gd name="connsiteX156" fmla="*/ 2778370 w 4236757"/>
              <a:gd name="connsiteY156" fmla="*/ 2471895 h 2557306"/>
              <a:gd name="connsiteX157" fmla="*/ 2803490 w 4236757"/>
              <a:gd name="connsiteY157" fmla="*/ 2476919 h 2557306"/>
              <a:gd name="connsiteX158" fmla="*/ 2838660 w 4236757"/>
              <a:gd name="connsiteY158" fmla="*/ 2491992 h 2557306"/>
              <a:gd name="connsiteX159" fmla="*/ 2908998 w 4236757"/>
              <a:gd name="connsiteY159" fmla="*/ 2512089 h 2557306"/>
              <a:gd name="connsiteX160" fmla="*/ 2929095 w 4236757"/>
              <a:gd name="connsiteY160" fmla="*/ 2517113 h 2557306"/>
              <a:gd name="connsiteX161" fmla="*/ 2989385 w 4236757"/>
              <a:gd name="connsiteY161" fmla="*/ 2522137 h 2557306"/>
              <a:gd name="connsiteX162" fmla="*/ 3059723 w 4236757"/>
              <a:gd name="connsiteY162" fmla="*/ 2532185 h 2557306"/>
              <a:gd name="connsiteX163" fmla="*/ 3084844 w 4236757"/>
              <a:gd name="connsiteY163" fmla="*/ 2537209 h 2557306"/>
              <a:gd name="connsiteX164" fmla="*/ 3210449 w 4236757"/>
              <a:gd name="connsiteY164" fmla="*/ 2547258 h 2557306"/>
              <a:gd name="connsiteX165" fmla="*/ 3255666 w 4236757"/>
              <a:gd name="connsiteY165" fmla="*/ 2557306 h 2557306"/>
              <a:gd name="connsiteX166" fmla="*/ 3371222 w 4236757"/>
              <a:gd name="connsiteY166" fmla="*/ 2547258 h 2557306"/>
              <a:gd name="connsiteX167" fmla="*/ 3421464 w 4236757"/>
              <a:gd name="connsiteY167" fmla="*/ 2537209 h 2557306"/>
              <a:gd name="connsiteX168" fmla="*/ 3456633 w 4236757"/>
              <a:gd name="connsiteY168" fmla="*/ 2527161 h 2557306"/>
              <a:gd name="connsiteX169" fmla="*/ 3471706 w 4236757"/>
              <a:gd name="connsiteY169" fmla="*/ 2517113 h 2557306"/>
              <a:gd name="connsiteX170" fmla="*/ 3516923 w 4236757"/>
              <a:gd name="connsiteY170" fmla="*/ 2502040 h 2557306"/>
              <a:gd name="connsiteX171" fmla="*/ 3526972 w 4236757"/>
              <a:gd name="connsiteY171" fmla="*/ 2491992 h 2557306"/>
              <a:gd name="connsiteX172" fmla="*/ 3542044 w 4236757"/>
              <a:gd name="connsiteY172" fmla="*/ 2486968 h 2557306"/>
              <a:gd name="connsiteX173" fmla="*/ 3562141 w 4236757"/>
              <a:gd name="connsiteY173" fmla="*/ 2476919 h 2557306"/>
              <a:gd name="connsiteX174" fmla="*/ 3592286 w 4236757"/>
              <a:gd name="connsiteY174" fmla="*/ 2461847 h 2557306"/>
              <a:gd name="connsiteX175" fmla="*/ 3637504 w 4236757"/>
              <a:gd name="connsiteY175" fmla="*/ 2436726 h 2557306"/>
              <a:gd name="connsiteX176" fmla="*/ 3657600 w 4236757"/>
              <a:gd name="connsiteY176" fmla="*/ 2426678 h 2557306"/>
              <a:gd name="connsiteX177" fmla="*/ 3672673 w 4236757"/>
              <a:gd name="connsiteY177" fmla="*/ 2416629 h 2557306"/>
              <a:gd name="connsiteX178" fmla="*/ 3687745 w 4236757"/>
              <a:gd name="connsiteY178" fmla="*/ 2411605 h 2557306"/>
              <a:gd name="connsiteX179" fmla="*/ 3707842 w 4236757"/>
              <a:gd name="connsiteY179" fmla="*/ 2401557 h 2557306"/>
              <a:gd name="connsiteX180" fmla="*/ 3743011 w 4236757"/>
              <a:gd name="connsiteY180" fmla="*/ 2391508 h 2557306"/>
              <a:gd name="connsiteX181" fmla="*/ 3778181 w 4236757"/>
              <a:gd name="connsiteY181" fmla="*/ 2371412 h 2557306"/>
              <a:gd name="connsiteX182" fmla="*/ 3793253 w 4236757"/>
              <a:gd name="connsiteY182" fmla="*/ 2366387 h 2557306"/>
              <a:gd name="connsiteX183" fmla="*/ 3823398 w 4236757"/>
              <a:gd name="connsiteY183" fmla="*/ 2346291 h 2557306"/>
              <a:gd name="connsiteX184" fmla="*/ 3838471 w 4236757"/>
              <a:gd name="connsiteY184" fmla="*/ 2336242 h 2557306"/>
              <a:gd name="connsiteX185" fmla="*/ 3858567 w 4236757"/>
              <a:gd name="connsiteY185" fmla="*/ 2326194 h 2557306"/>
              <a:gd name="connsiteX186" fmla="*/ 3868616 w 4236757"/>
              <a:gd name="connsiteY186" fmla="*/ 2316146 h 2557306"/>
              <a:gd name="connsiteX187" fmla="*/ 3893737 w 4236757"/>
              <a:gd name="connsiteY187" fmla="*/ 2296049 h 2557306"/>
              <a:gd name="connsiteX188" fmla="*/ 3903785 w 4236757"/>
              <a:gd name="connsiteY188" fmla="*/ 2280976 h 2557306"/>
              <a:gd name="connsiteX189" fmla="*/ 3923882 w 4236757"/>
              <a:gd name="connsiteY189" fmla="*/ 2265904 h 2557306"/>
              <a:gd name="connsiteX190" fmla="*/ 3933930 w 4236757"/>
              <a:gd name="connsiteY190" fmla="*/ 2250831 h 2557306"/>
              <a:gd name="connsiteX191" fmla="*/ 3949002 w 4236757"/>
              <a:gd name="connsiteY191" fmla="*/ 2235759 h 2557306"/>
              <a:gd name="connsiteX192" fmla="*/ 3969099 w 4236757"/>
              <a:gd name="connsiteY192" fmla="*/ 2210638 h 2557306"/>
              <a:gd name="connsiteX193" fmla="*/ 3994220 w 4236757"/>
              <a:gd name="connsiteY193" fmla="*/ 2180493 h 2557306"/>
              <a:gd name="connsiteX194" fmla="*/ 4014317 w 4236757"/>
              <a:gd name="connsiteY194" fmla="*/ 2155372 h 2557306"/>
              <a:gd name="connsiteX195" fmla="*/ 4024365 w 4236757"/>
              <a:gd name="connsiteY195" fmla="*/ 2140299 h 2557306"/>
              <a:gd name="connsiteX196" fmla="*/ 4039438 w 4236757"/>
              <a:gd name="connsiteY196" fmla="*/ 2125227 h 2557306"/>
              <a:gd name="connsiteX197" fmla="*/ 4049486 w 4236757"/>
              <a:gd name="connsiteY197" fmla="*/ 2105130 h 2557306"/>
              <a:gd name="connsiteX198" fmla="*/ 4064559 w 4236757"/>
              <a:gd name="connsiteY198" fmla="*/ 2085034 h 2557306"/>
              <a:gd name="connsiteX199" fmla="*/ 4094704 w 4236757"/>
              <a:gd name="connsiteY199" fmla="*/ 2029768 h 2557306"/>
              <a:gd name="connsiteX200" fmla="*/ 4104752 w 4236757"/>
              <a:gd name="connsiteY200" fmla="*/ 2019719 h 2557306"/>
              <a:gd name="connsiteX201" fmla="*/ 4109776 w 4236757"/>
              <a:gd name="connsiteY201" fmla="*/ 2004647 h 2557306"/>
              <a:gd name="connsiteX202" fmla="*/ 4119824 w 4236757"/>
              <a:gd name="connsiteY202" fmla="*/ 1989574 h 2557306"/>
              <a:gd name="connsiteX203" fmla="*/ 4134897 w 4236757"/>
              <a:gd name="connsiteY203" fmla="*/ 1959429 h 2557306"/>
              <a:gd name="connsiteX204" fmla="*/ 4139921 w 4236757"/>
              <a:gd name="connsiteY204" fmla="*/ 1944357 h 2557306"/>
              <a:gd name="connsiteX205" fmla="*/ 4170066 w 4236757"/>
              <a:gd name="connsiteY205" fmla="*/ 1889091 h 2557306"/>
              <a:gd name="connsiteX206" fmla="*/ 4185139 w 4236757"/>
              <a:gd name="connsiteY206" fmla="*/ 1858946 h 2557306"/>
              <a:gd name="connsiteX207" fmla="*/ 4200211 w 4236757"/>
              <a:gd name="connsiteY207" fmla="*/ 1828801 h 2557306"/>
              <a:gd name="connsiteX208" fmla="*/ 4220308 w 4236757"/>
              <a:gd name="connsiteY208" fmla="*/ 1778559 h 2557306"/>
              <a:gd name="connsiteX209" fmla="*/ 4225332 w 4236757"/>
              <a:gd name="connsiteY209" fmla="*/ 1748414 h 2557306"/>
              <a:gd name="connsiteX210" fmla="*/ 4235381 w 4236757"/>
              <a:gd name="connsiteY210" fmla="*/ 1733341 h 2557306"/>
              <a:gd name="connsiteX211" fmla="*/ 4225332 w 4236757"/>
              <a:gd name="connsiteY211" fmla="*/ 1537398 h 2557306"/>
              <a:gd name="connsiteX212" fmla="*/ 4210260 w 4236757"/>
              <a:gd name="connsiteY212" fmla="*/ 1502229 h 2557306"/>
              <a:gd name="connsiteX213" fmla="*/ 4205235 w 4236757"/>
              <a:gd name="connsiteY213" fmla="*/ 1487157 h 2557306"/>
              <a:gd name="connsiteX214" fmla="*/ 4185139 w 4236757"/>
              <a:gd name="connsiteY214" fmla="*/ 1446963 h 2557306"/>
              <a:gd name="connsiteX215" fmla="*/ 4175090 w 4236757"/>
              <a:gd name="connsiteY215" fmla="*/ 1416818 h 2557306"/>
              <a:gd name="connsiteX216" fmla="*/ 4149970 w 4236757"/>
              <a:gd name="connsiteY216" fmla="*/ 1376625 h 2557306"/>
              <a:gd name="connsiteX217" fmla="*/ 4139921 w 4236757"/>
              <a:gd name="connsiteY217" fmla="*/ 1361552 h 2557306"/>
              <a:gd name="connsiteX218" fmla="*/ 4124849 w 4236757"/>
              <a:gd name="connsiteY218" fmla="*/ 1341456 h 2557306"/>
              <a:gd name="connsiteX219" fmla="*/ 4114800 w 4236757"/>
              <a:gd name="connsiteY219" fmla="*/ 1326383 h 2557306"/>
              <a:gd name="connsiteX220" fmla="*/ 4094704 w 4236757"/>
              <a:gd name="connsiteY220" fmla="*/ 1306286 h 2557306"/>
              <a:gd name="connsiteX221" fmla="*/ 4074607 w 4236757"/>
              <a:gd name="connsiteY221" fmla="*/ 1276141 h 2557306"/>
              <a:gd name="connsiteX222" fmla="*/ 4059534 w 4236757"/>
              <a:gd name="connsiteY222" fmla="*/ 1245996 h 2557306"/>
              <a:gd name="connsiteX223" fmla="*/ 4044462 w 4236757"/>
              <a:gd name="connsiteY223" fmla="*/ 1230924 h 2557306"/>
              <a:gd name="connsiteX224" fmla="*/ 4034413 w 4236757"/>
              <a:gd name="connsiteY224" fmla="*/ 1205803 h 2557306"/>
              <a:gd name="connsiteX225" fmla="*/ 4014317 w 4236757"/>
              <a:gd name="connsiteY225" fmla="*/ 1165609 h 2557306"/>
              <a:gd name="connsiteX226" fmla="*/ 3999244 w 4236757"/>
              <a:gd name="connsiteY226" fmla="*/ 1125416 h 2557306"/>
              <a:gd name="connsiteX227" fmla="*/ 3984172 w 4236757"/>
              <a:gd name="connsiteY227" fmla="*/ 1060102 h 2557306"/>
              <a:gd name="connsiteX228" fmla="*/ 3974123 w 4236757"/>
              <a:gd name="connsiteY228" fmla="*/ 1019908 h 2557306"/>
              <a:gd name="connsiteX229" fmla="*/ 3964075 w 4236757"/>
              <a:gd name="connsiteY229" fmla="*/ 989763 h 2557306"/>
              <a:gd name="connsiteX230" fmla="*/ 3959051 w 4236757"/>
              <a:gd name="connsiteY230" fmla="*/ 974691 h 2557306"/>
              <a:gd name="connsiteX231" fmla="*/ 3949002 w 4236757"/>
              <a:gd name="connsiteY231" fmla="*/ 964642 h 2557306"/>
              <a:gd name="connsiteX232" fmla="*/ 3938954 w 4236757"/>
              <a:gd name="connsiteY232" fmla="*/ 944546 h 2557306"/>
              <a:gd name="connsiteX233" fmla="*/ 3928906 w 4236757"/>
              <a:gd name="connsiteY233" fmla="*/ 929473 h 2557306"/>
              <a:gd name="connsiteX234" fmla="*/ 3918857 w 4236757"/>
              <a:gd name="connsiteY234" fmla="*/ 889280 h 2557306"/>
              <a:gd name="connsiteX235" fmla="*/ 3903785 w 4236757"/>
              <a:gd name="connsiteY235" fmla="*/ 859135 h 2557306"/>
              <a:gd name="connsiteX236" fmla="*/ 3898761 w 4236757"/>
              <a:gd name="connsiteY236" fmla="*/ 828990 h 2557306"/>
              <a:gd name="connsiteX237" fmla="*/ 3888712 w 4236757"/>
              <a:gd name="connsiteY237" fmla="*/ 813917 h 2557306"/>
              <a:gd name="connsiteX238" fmla="*/ 3883688 w 4236757"/>
              <a:gd name="connsiteY238" fmla="*/ 788796 h 2557306"/>
              <a:gd name="connsiteX239" fmla="*/ 3878664 w 4236757"/>
              <a:gd name="connsiteY239" fmla="*/ 773724 h 2557306"/>
              <a:gd name="connsiteX240" fmla="*/ 3873640 w 4236757"/>
              <a:gd name="connsiteY240" fmla="*/ 748603 h 2557306"/>
              <a:gd name="connsiteX241" fmla="*/ 3863591 w 4236757"/>
              <a:gd name="connsiteY241" fmla="*/ 723482 h 2557306"/>
              <a:gd name="connsiteX242" fmla="*/ 3853543 w 4236757"/>
              <a:gd name="connsiteY242" fmla="*/ 683289 h 2557306"/>
              <a:gd name="connsiteX243" fmla="*/ 3848519 w 4236757"/>
              <a:gd name="connsiteY243" fmla="*/ 668216 h 2557306"/>
              <a:gd name="connsiteX244" fmla="*/ 3818374 w 4236757"/>
              <a:gd name="connsiteY244" fmla="*/ 622998 h 2557306"/>
              <a:gd name="connsiteX245" fmla="*/ 3808326 w 4236757"/>
              <a:gd name="connsiteY245" fmla="*/ 602902 h 2557306"/>
              <a:gd name="connsiteX246" fmla="*/ 3793253 w 4236757"/>
              <a:gd name="connsiteY246" fmla="*/ 592853 h 2557306"/>
              <a:gd name="connsiteX247" fmla="*/ 3778181 w 4236757"/>
              <a:gd name="connsiteY247" fmla="*/ 572757 h 2557306"/>
              <a:gd name="connsiteX248" fmla="*/ 3743011 w 4236757"/>
              <a:gd name="connsiteY248" fmla="*/ 537587 h 2557306"/>
              <a:gd name="connsiteX249" fmla="*/ 3702818 w 4236757"/>
              <a:gd name="connsiteY249" fmla="*/ 502418 h 2557306"/>
              <a:gd name="connsiteX250" fmla="*/ 3687745 w 4236757"/>
              <a:gd name="connsiteY250" fmla="*/ 497394 h 2557306"/>
              <a:gd name="connsiteX251" fmla="*/ 3667649 w 4236757"/>
              <a:gd name="connsiteY251" fmla="*/ 482321 h 2557306"/>
              <a:gd name="connsiteX252" fmla="*/ 3657600 w 4236757"/>
              <a:gd name="connsiteY252" fmla="*/ 472273 h 2557306"/>
              <a:gd name="connsiteX253" fmla="*/ 3642528 w 4236757"/>
              <a:gd name="connsiteY253" fmla="*/ 467249 h 2557306"/>
              <a:gd name="connsiteX254" fmla="*/ 3622431 w 4236757"/>
              <a:gd name="connsiteY254" fmla="*/ 452176 h 2557306"/>
              <a:gd name="connsiteX255" fmla="*/ 3597310 w 4236757"/>
              <a:gd name="connsiteY255" fmla="*/ 427056 h 2557306"/>
              <a:gd name="connsiteX256" fmla="*/ 3567165 w 4236757"/>
              <a:gd name="connsiteY256" fmla="*/ 406959 h 2557306"/>
              <a:gd name="connsiteX257" fmla="*/ 3542044 w 4236757"/>
              <a:gd name="connsiteY257" fmla="*/ 386862 h 2557306"/>
              <a:gd name="connsiteX258" fmla="*/ 3506875 w 4236757"/>
              <a:gd name="connsiteY258" fmla="*/ 371790 h 2557306"/>
              <a:gd name="connsiteX259" fmla="*/ 3471706 w 4236757"/>
              <a:gd name="connsiteY259" fmla="*/ 356717 h 2557306"/>
              <a:gd name="connsiteX260" fmla="*/ 3431512 w 4236757"/>
              <a:gd name="connsiteY260" fmla="*/ 346669 h 2557306"/>
              <a:gd name="connsiteX261" fmla="*/ 3401367 w 4236757"/>
              <a:gd name="connsiteY261" fmla="*/ 336620 h 2557306"/>
              <a:gd name="connsiteX262" fmla="*/ 3386295 w 4236757"/>
              <a:gd name="connsiteY262" fmla="*/ 331596 h 2557306"/>
              <a:gd name="connsiteX263" fmla="*/ 3356150 w 4236757"/>
              <a:gd name="connsiteY263" fmla="*/ 326572 h 2557306"/>
              <a:gd name="connsiteX264" fmla="*/ 3336053 w 4236757"/>
              <a:gd name="connsiteY264" fmla="*/ 321548 h 2557306"/>
              <a:gd name="connsiteX265" fmla="*/ 3320981 w 4236757"/>
              <a:gd name="connsiteY265" fmla="*/ 316524 h 2557306"/>
              <a:gd name="connsiteX266" fmla="*/ 3290835 w 4236757"/>
              <a:gd name="connsiteY266" fmla="*/ 311499 h 2557306"/>
              <a:gd name="connsiteX267" fmla="*/ 3270739 w 4236757"/>
              <a:gd name="connsiteY267" fmla="*/ 301451 h 2557306"/>
              <a:gd name="connsiteX268" fmla="*/ 3245618 w 4236757"/>
              <a:gd name="connsiteY268" fmla="*/ 296427 h 2557306"/>
              <a:gd name="connsiteX269" fmla="*/ 3225521 w 4236757"/>
              <a:gd name="connsiteY269" fmla="*/ 291403 h 2557306"/>
              <a:gd name="connsiteX270" fmla="*/ 3195376 w 4236757"/>
              <a:gd name="connsiteY270" fmla="*/ 281354 h 2557306"/>
              <a:gd name="connsiteX271" fmla="*/ 3175279 w 4236757"/>
              <a:gd name="connsiteY271" fmla="*/ 276330 h 2557306"/>
              <a:gd name="connsiteX272" fmla="*/ 3125038 w 4236757"/>
              <a:gd name="connsiteY272" fmla="*/ 266282 h 2557306"/>
              <a:gd name="connsiteX273" fmla="*/ 3104941 w 4236757"/>
              <a:gd name="connsiteY273" fmla="*/ 261258 h 2557306"/>
              <a:gd name="connsiteX274" fmla="*/ 3069772 w 4236757"/>
              <a:gd name="connsiteY274" fmla="*/ 256234 h 2557306"/>
              <a:gd name="connsiteX275" fmla="*/ 3019530 w 4236757"/>
              <a:gd name="connsiteY275" fmla="*/ 241161 h 2557306"/>
              <a:gd name="connsiteX276" fmla="*/ 2999433 w 4236757"/>
              <a:gd name="connsiteY276" fmla="*/ 236137 h 2557306"/>
              <a:gd name="connsiteX277" fmla="*/ 2949191 w 4236757"/>
              <a:gd name="connsiteY277" fmla="*/ 226089 h 2557306"/>
              <a:gd name="connsiteX278" fmla="*/ 2919046 w 4236757"/>
              <a:gd name="connsiteY278" fmla="*/ 221064 h 2557306"/>
              <a:gd name="connsiteX279" fmla="*/ 2878853 w 4236757"/>
              <a:gd name="connsiteY279" fmla="*/ 211016 h 2557306"/>
              <a:gd name="connsiteX280" fmla="*/ 2833635 w 4236757"/>
              <a:gd name="connsiteY280" fmla="*/ 195943 h 2557306"/>
              <a:gd name="connsiteX281" fmla="*/ 2818563 w 4236757"/>
              <a:gd name="connsiteY281" fmla="*/ 190919 h 2557306"/>
              <a:gd name="connsiteX282" fmla="*/ 2798466 w 4236757"/>
              <a:gd name="connsiteY282" fmla="*/ 185895 h 2557306"/>
              <a:gd name="connsiteX283" fmla="*/ 2758273 w 4236757"/>
              <a:gd name="connsiteY283" fmla="*/ 170823 h 2557306"/>
              <a:gd name="connsiteX284" fmla="*/ 2733152 w 4236757"/>
              <a:gd name="connsiteY284" fmla="*/ 165798 h 2557306"/>
              <a:gd name="connsiteX285" fmla="*/ 2718079 w 4236757"/>
              <a:gd name="connsiteY285" fmla="*/ 160774 h 2557306"/>
              <a:gd name="connsiteX286" fmla="*/ 2697983 w 4236757"/>
              <a:gd name="connsiteY286" fmla="*/ 155750 h 2557306"/>
              <a:gd name="connsiteX287" fmla="*/ 2682910 w 4236757"/>
              <a:gd name="connsiteY287" fmla="*/ 150726 h 2557306"/>
              <a:gd name="connsiteX288" fmla="*/ 2662813 w 4236757"/>
              <a:gd name="connsiteY288" fmla="*/ 145702 h 2557306"/>
              <a:gd name="connsiteX289" fmla="*/ 2637693 w 4236757"/>
              <a:gd name="connsiteY289" fmla="*/ 135653 h 2557306"/>
              <a:gd name="connsiteX290" fmla="*/ 2607548 w 4236757"/>
              <a:gd name="connsiteY290" fmla="*/ 130629 h 2557306"/>
              <a:gd name="connsiteX291" fmla="*/ 2587451 w 4236757"/>
              <a:gd name="connsiteY291" fmla="*/ 120581 h 2557306"/>
              <a:gd name="connsiteX292" fmla="*/ 2557306 w 4236757"/>
              <a:gd name="connsiteY292" fmla="*/ 115557 h 2557306"/>
              <a:gd name="connsiteX293" fmla="*/ 2507064 w 4236757"/>
              <a:gd name="connsiteY293" fmla="*/ 105508 h 2557306"/>
              <a:gd name="connsiteX294" fmla="*/ 2481943 w 4236757"/>
              <a:gd name="connsiteY294" fmla="*/ 100484 h 2557306"/>
              <a:gd name="connsiteX295" fmla="*/ 2461846 w 4236757"/>
              <a:gd name="connsiteY295" fmla="*/ 95460 h 2557306"/>
              <a:gd name="connsiteX296" fmla="*/ 2416629 w 4236757"/>
              <a:gd name="connsiteY296" fmla="*/ 90436 h 2557306"/>
              <a:gd name="connsiteX297" fmla="*/ 2356339 w 4236757"/>
              <a:gd name="connsiteY297" fmla="*/ 80387 h 2557306"/>
              <a:gd name="connsiteX298" fmla="*/ 2336242 w 4236757"/>
              <a:gd name="connsiteY298" fmla="*/ 75363 h 2557306"/>
              <a:gd name="connsiteX299" fmla="*/ 2190541 w 4236757"/>
              <a:gd name="connsiteY299" fmla="*/ 65315 h 2557306"/>
              <a:gd name="connsiteX300" fmla="*/ 2140299 w 4236757"/>
              <a:gd name="connsiteY300" fmla="*/ 60291 h 2557306"/>
              <a:gd name="connsiteX301" fmla="*/ 2090057 w 4236757"/>
              <a:gd name="connsiteY301" fmla="*/ 50242 h 2557306"/>
              <a:gd name="connsiteX302" fmla="*/ 2039816 w 4236757"/>
              <a:gd name="connsiteY302" fmla="*/ 45218 h 2557306"/>
              <a:gd name="connsiteX303" fmla="*/ 1989574 w 4236757"/>
              <a:gd name="connsiteY303" fmla="*/ 35170 h 2557306"/>
              <a:gd name="connsiteX304" fmla="*/ 1969477 w 4236757"/>
              <a:gd name="connsiteY304" fmla="*/ 30146 h 2557306"/>
              <a:gd name="connsiteX305" fmla="*/ 1944356 w 4236757"/>
              <a:gd name="connsiteY305" fmla="*/ 25121 h 2557306"/>
              <a:gd name="connsiteX306" fmla="*/ 1914211 w 4236757"/>
              <a:gd name="connsiteY306" fmla="*/ 20097 h 2557306"/>
              <a:gd name="connsiteX307" fmla="*/ 1743390 w 4236757"/>
              <a:gd name="connsiteY307" fmla="*/ 0 h 2557306"/>
              <a:gd name="connsiteX0" fmla="*/ 1758462 w 4236757"/>
              <a:gd name="connsiteY0" fmla="*/ 1 h 2557306"/>
              <a:gd name="connsiteX1" fmla="*/ 1758462 w 4236757"/>
              <a:gd name="connsiteY1" fmla="*/ 1 h 2557306"/>
              <a:gd name="connsiteX2" fmla="*/ 1693148 w 4236757"/>
              <a:gd name="connsiteY2" fmla="*/ 5025 h 2557306"/>
              <a:gd name="connsiteX3" fmla="*/ 1663002 w 4236757"/>
              <a:gd name="connsiteY3" fmla="*/ 15073 h 2557306"/>
              <a:gd name="connsiteX4" fmla="*/ 1617785 w 4236757"/>
              <a:gd name="connsiteY4" fmla="*/ 40194 h 2557306"/>
              <a:gd name="connsiteX5" fmla="*/ 1587640 w 4236757"/>
              <a:gd name="connsiteY5" fmla="*/ 65315 h 2557306"/>
              <a:gd name="connsiteX6" fmla="*/ 1577591 w 4236757"/>
              <a:gd name="connsiteY6" fmla="*/ 75363 h 2557306"/>
              <a:gd name="connsiteX7" fmla="*/ 1537398 w 4236757"/>
              <a:gd name="connsiteY7" fmla="*/ 85412 h 2557306"/>
              <a:gd name="connsiteX8" fmla="*/ 1492181 w 4236757"/>
              <a:gd name="connsiteY8" fmla="*/ 100484 h 2557306"/>
              <a:gd name="connsiteX9" fmla="*/ 1477108 w 4236757"/>
              <a:gd name="connsiteY9" fmla="*/ 105508 h 2557306"/>
              <a:gd name="connsiteX10" fmla="*/ 1457011 w 4236757"/>
              <a:gd name="connsiteY10" fmla="*/ 110532 h 2557306"/>
              <a:gd name="connsiteX11" fmla="*/ 1441939 w 4236757"/>
              <a:gd name="connsiteY11" fmla="*/ 115557 h 2557306"/>
              <a:gd name="connsiteX12" fmla="*/ 1396721 w 4236757"/>
              <a:gd name="connsiteY12" fmla="*/ 120581 h 2557306"/>
              <a:gd name="connsiteX13" fmla="*/ 1351504 w 4236757"/>
              <a:gd name="connsiteY13" fmla="*/ 135653 h 2557306"/>
              <a:gd name="connsiteX14" fmla="*/ 1321359 w 4236757"/>
              <a:gd name="connsiteY14" fmla="*/ 145702 h 2557306"/>
              <a:gd name="connsiteX15" fmla="*/ 1306286 w 4236757"/>
              <a:gd name="connsiteY15" fmla="*/ 150726 h 2557306"/>
              <a:gd name="connsiteX16" fmla="*/ 1286189 w 4236757"/>
              <a:gd name="connsiteY16" fmla="*/ 155750 h 2557306"/>
              <a:gd name="connsiteX17" fmla="*/ 1240972 w 4236757"/>
              <a:gd name="connsiteY17" fmla="*/ 165798 h 2557306"/>
              <a:gd name="connsiteX18" fmla="*/ 1205802 w 4236757"/>
              <a:gd name="connsiteY18" fmla="*/ 175847 h 2557306"/>
              <a:gd name="connsiteX19" fmla="*/ 1185706 w 4236757"/>
              <a:gd name="connsiteY19" fmla="*/ 185895 h 2557306"/>
              <a:gd name="connsiteX20" fmla="*/ 1155561 w 4236757"/>
              <a:gd name="connsiteY20" fmla="*/ 195943 h 2557306"/>
              <a:gd name="connsiteX21" fmla="*/ 1130440 w 4236757"/>
              <a:gd name="connsiteY21" fmla="*/ 211016 h 2557306"/>
              <a:gd name="connsiteX22" fmla="*/ 1115367 w 4236757"/>
              <a:gd name="connsiteY22" fmla="*/ 221064 h 2557306"/>
              <a:gd name="connsiteX23" fmla="*/ 1085222 w 4236757"/>
              <a:gd name="connsiteY23" fmla="*/ 231113 h 2557306"/>
              <a:gd name="connsiteX24" fmla="*/ 1070150 w 4236757"/>
              <a:gd name="connsiteY24" fmla="*/ 241161 h 2557306"/>
              <a:gd name="connsiteX25" fmla="*/ 1040005 w 4236757"/>
              <a:gd name="connsiteY25" fmla="*/ 251209 h 2557306"/>
              <a:gd name="connsiteX26" fmla="*/ 1024932 w 4236757"/>
              <a:gd name="connsiteY26" fmla="*/ 256234 h 2557306"/>
              <a:gd name="connsiteX27" fmla="*/ 994787 w 4236757"/>
              <a:gd name="connsiteY27" fmla="*/ 266282 h 2557306"/>
              <a:gd name="connsiteX28" fmla="*/ 974690 w 4236757"/>
              <a:gd name="connsiteY28" fmla="*/ 271306 h 2557306"/>
              <a:gd name="connsiteX29" fmla="*/ 944545 w 4236757"/>
              <a:gd name="connsiteY29" fmla="*/ 281354 h 2557306"/>
              <a:gd name="connsiteX30" fmla="*/ 914400 w 4236757"/>
              <a:gd name="connsiteY30" fmla="*/ 286379 h 2557306"/>
              <a:gd name="connsiteX31" fmla="*/ 879231 w 4236757"/>
              <a:gd name="connsiteY31" fmla="*/ 296427 h 2557306"/>
              <a:gd name="connsiteX32" fmla="*/ 864159 w 4236757"/>
              <a:gd name="connsiteY32" fmla="*/ 306475 h 2557306"/>
              <a:gd name="connsiteX33" fmla="*/ 839038 w 4236757"/>
              <a:gd name="connsiteY33" fmla="*/ 311499 h 2557306"/>
              <a:gd name="connsiteX34" fmla="*/ 798844 w 4236757"/>
              <a:gd name="connsiteY34" fmla="*/ 321548 h 2557306"/>
              <a:gd name="connsiteX35" fmla="*/ 723482 w 4236757"/>
              <a:gd name="connsiteY35" fmla="*/ 346669 h 2557306"/>
              <a:gd name="connsiteX36" fmla="*/ 708409 w 4236757"/>
              <a:gd name="connsiteY36" fmla="*/ 356717 h 2557306"/>
              <a:gd name="connsiteX37" fmla="*/ 663191 w 4236757"/>
              <a:gd name="connsiteY37" fmla="*/ 366765 h 2557306"/>
              <a:gd name="connsiteX38" fmla="*/ 638071 w 4236757"/>
              <a:gd name="connsiteY38" fmla="*/ 381838 h 2557306"/>
              <a:gd name="connsiteX39" fmla="*/ 622998 w 4236757"/>
              <a:gd name="connsiteY39" fmla="*/ 391886 h 2557306"/>
              <a:gd name="connsiteX40" fmla="*/ 612950 w 4236757"/>
              <a:gd name="connsiteY40" fmla="*/ 401935 h 2557306"/>
              <a:gd name="connsiteX41" fmla="*/ 597877 w 4236757"/>
              <a:gd name="connsiteY41" fmla="*/ 406959 h 2557306"/>
              <a:gd name="connsiteX42" fmla="*/ 577781 w 4236757"/>
              <a:gd name="connsiteY42" fmla="*/ 417007 h 2557306"/>
              <a:gd name="connsiteX43" fmla="*/ 557684 w 4236757"/>
              <a:gd name="connsiteY43" fmla="*/ 432080 h 2557306"/>
              <a:gd name="connsiteX44" fmla="*/ 522515 w 4236757"/>
              <a:gd name="connsiteY44" fmla="*/ 447152 h 2557306"/>
              <a:gd name="connsiteX45" fmla="*/ 512466 w 4236757"/>
              <a:gd name="connsiteY45" fmla="*/ 457201 h 2557306"/>
              <a:gd name="connsiteX46" fmla="*/ 492370 w 4236757"/>
              <a:gd name="connsiteY46" fmla="*/ 467249 h 2557306"/>
              <a:gd name="connsiteX47" fmla="*/ 467249 w 4236757"/>
              <a:gd name="connsiteY47" fmla="*/ 482321 h 2557306"/>
              <a:gd name="connsiteX48" fmla="*/ 442128 w 4236757"/>
              <a:gd name="connsiteY48" fmla="*/ 507442 h 2557306"/>
              <a:gd name="connsiteX49" fmla="*/ 427055 w 4236757"/>
              <a:gd name="connsiteY49" fmla="*/ 552660 h 2557306"/>
              <a:gd name="connsiteX50" fmla="*/ 411983 w 4236757"/>
              <a:gd name="connsiteY50" fmla="*/ 587829 h 2557306"/>
              <a:gd name="connsiteX51" fmla="*/ 401934 w 4236757"/>
              <a:gd name="connsiteY51" fmla="*/ 597878 h 2557306"/>
              <a:gd name="connsiteX52" fmla="*/ 386862 w 4236757"/>
              <a:gd name="connsiteY52" fmla="*/ 628023 h 2557306"/>
              <a:gd name="connsiteX53" fmla="*/ 361741 w 4236757"/>
              <a:gd name="connsiteY53" fmla="*/ 653143 h 2557306"/>
              <a:gd name="connsiteX54" fmla="*/ 346668 w 4236757"/>
              <a:gd name="connsiteY54" fmla="*/ 658168 h 2557306"/>
              <a:gd name="connsiteX55" fmla="*/ 316523 w 4236757"/>
              <a:gd name="connsiteY55" fmla="*/ 678264 h 2557306"/>
              <a:gd name="connsiteX56" fmla="*/ 301451 w 4236757"/>
              <a:gd name="connsiteY56" fmla="*/ 693337 h 2557306"/>
              <a:gd name="connsiteX57" fmla="*/ 281354 w 4236757"/>
              <a:gd name="connsiteY57" fmla="*/ 708409 h 2557306"/>
              <a:gd name="connsiteX58" fmla="*/ 251209 w 4236757"/>
              <a:gd name="connsiteY58" fmla="*/ 728506 h 2557306"/>
              <a:gd name="connsiteX59" fmla="*/ 226088 w 4236757"/>
              <a:gd name="connsiteY59" fmla="*/ 753627 h 2557306"/>
              <a:gd name="connsiteX60" fmla="*/ 211016 w 4236757"/>
              <a:gd name="connsiteY60" fmla="*/ 773724 h 2557306"/>
              <a:gd name="connsiteX61" fmla="*/ 175846 w 4236757"/>
              <a:gd name="connsiteY61" fmla="*/ 813917 h 2557306"/>
              <a:gd name="connsiteX62" fmla="*/ 150726 w 4236757"/>
              <a:gd name="connsiteY62" fmla="*/ 859135 h 2557306"/>
              <a:gd name="connsiteX63" fmla="*/ 140677 w 4236757"/>
              <a:gd name="connsiteY63" fmla="*/ 869183 h 2557306"/>
              <a:gd name="connsiteX64" fmla="*/ 125605 w 4236757"/>
              <a:gd name="connsiteY64" fmla="*/ 899328 h 2557306"/>
              <a:gd name="connsiteX65" fmla="*/ 115556 w 4236757"/>
              <a:gd name="connsiteY65" fmla="*/ 914401 h 2557306"/>
              <a:gd name="connsiteX66" fmla="*/ 110532 w 4236757"/>
              <a:gd name="connsiteY66" fmla="*/ 929473 h 2557306"/>
              <a:gd name="connsiteX67" fmla="*/ 90435 w 4236757"/>
              <a:gd name="connsiteY67" fmla="*/ 954594 h 2557306"/>
              <a:gd name="connsiteX68" fmla="*/ 70339 w 4236757"/>
              <a:gd name="connsiteY68" fmla="*/ 984739 h 2557306"/>
              <a:gd name="connsiteX69" fmla="*/ 50242 w 4236757"/>
              <a:gd name="connsiteY69" fmla="*/ 1024932 h 2557306"/>
              <a:gd name="connsiteX70" fmla="*/ 40194 w 4236757"/>
              <a:gd name="connsiteY70" fmla="*/ 1040005 h 2557306"/>
              <a:gd name="connsiteX71" fmla="*/ 20097 w 4236757"/>
              <a:gd name="connsiteY71" fmla="*/ 1095271 h 2557306"/>
              <a:gd name="connsiteX72" fmla="*/ 10049 w 4236757"/>
              <a:gd name="connsiteY72" fmla="*/ 1125416 h 2557306"/>
              <a:gd name="connsiteX73" fmla="*/ 0 w 4236757"/>
              <a:gd name="connsiteY73" fmla="*/ 1165609 h 2557306"/>
              <a:gd name="connsiteX74" fmla="*/ 5024 w 4236757"/>
              <a:gd name="connsiteY74" fmla="*/ 1240972 h 2557306"/>
              <a:gd name="connsiteX75" fmla="*/ 15073 w 4236757"/>
              <a:gd name="connsiteY75" fmla="*/ 1271117 h 2557306"/>
              <a:gd name="connsiteX76" fmla="*/ 25121 w 4236757"/>
              <a:gd name="connsiteY76" fmla="*/ 1306286 h 2557306"/>
              <a:gd name="connsiteX77" fmla="*/ 30145 w 4236757"/>
              <a:gd name="connsiteY77" fmla="*/ 1326383 h 2557306"/>
              <a:gd name="connsiteX78" fmla="*/ 35170 w 4236757"/>
              <a:gd name="connsiteY78" fmla="*/ 1341456 h 2557306"/>
              <a:gd name="connsiteX79" fmla="*/ 50242 w 4236757"/>
              <a:gd name="connsiteY79" fmla="*/ 1396721 h 2557306"/>
              <a:gd name="connsiteX80" fmla="*/ 60290 w 4236757"/>
              <a:gd name="connsiteY80" fmla="*/ 1416818 h 2557306"/>
              <a:gd name="connsiteX81" fmla="*/ 70339 w 4236757"/>
              <a:gd name="connsiteY81" fmla="*/ 1446963 h 2557306"/>
              <a:gd name="connsiteX82" fmla="*/ 75363 w 4236757"/>
              <a:gd name="connsiteY82" fmla="*/ 1462036 h 2557306"/>
              <a:gd name="connsiteX83" fmla="*/ 85411 w 4236757"/>
              <a:gd name="connsiteY83" fmla="*/ 1477108 h 2557306"/>
              <a:gd name="connsiteX84" fmla="*/ 125605 w 4236757"/>
              <a:gd name="connsiteY84" fmla="*/ 1547447 h 2557306"/>
              <a:gd name="connsiteX85" fmla="*/ 160774 w 4236757"/>
              <a:gd name="connsiteY85" fmla="*/ 1587640 h 2557306"/>
              <a:gd name="connsiteX86" fmla="*/ 180871 w 4236757"/>
              <a:gd name="connsiteY86" fmla="*/ 1597689 h 2557306"/>
              <a:gd name="connsiteX87" fmla="*/ 195943 w 4236757"/>
              <a:gd name="connsiteY87" fmla="*/ 1612761 h 2557306"/>
              <a:gd name="connsiteX88" fmla="*/ 226088 w 4236757"/>
              <a:gd name="connsiteY88" fmla="*/ 1627834 h 2557306"/>
              <a:gd name="connsiteX89" fmla="*/ 251209 w 4236757"/>
              <a:gd name="connsiteY89" fmla="*/ 1652954 h 2557306"/>
              <a:gd name="connsiteX90" fmla="*/ 286378 w 4236757"/>
              <a:gd name="connsiteY90" fmla="*/ 1688124 h 2557306"/>
              <a:gd name="connsiteX91" fmla="*/ 296427 w 4236757"/>
              <a:gd name="connsiteY91" fmla="*/ 1698172 h 2557306"/>
              <a:gd name="connsiteX92" fmla="*/ 311499 w 4236757"/>
              <a:gd name="connsiteY92" fmla="*/ 1708220 h 2557306"/>
              <a:gd name="connsiteX93" fmla="*/ 336620 w 4236757"/>
              <a:gd name="connsiteY93" fmla="*/ 1733341 h 2557306"/>
              <a:gd name="connsiteX94" fmla="*/ 351693 w 4236757"/>
              <a:gd name="connsiteY94" fmla="*/ 1743390 h 2557306"/>
              <a:gd name="connsiteX95" fmla="*/ 381838 w 4236757"/>
              <a:gd name="connsiteY95" fmla="*/ 1773535 h 2557306"/>
              <a:gd name="connsiteX96" fmla="*/ 396910 w 4236757"/>
              <a:gd name="connsiteY96" fmla="*/ 1788607 h 2557306"/>
              <a:gd name="connsiteX97" fmla="*/ 427055 w 4236757"/>
              <a:gd name="connsiteY97" fmla="*/ 1808704 h 2557306"/>
              <a:gd name="connsiteX98" fmla="*/ 452176 w 4236757"/>
              <a:gd name="connsiteY98" fmla="*/ 1828801 h 2557306"/>
              <a:gd name="connsiteX99" fmla="*/ 492370 w 4236757"/>
              <a:gd name="connsiteY99" fmla="*/ 1858946 h 2557306"/>
              <a:gd name="connsiteX100" fmla="*/ 507442 w 4236757"/>
              <a:gd name="connsiteY100" fmla="*/ 1863970 h 2557306"/>
              <a:gd name="connsiteX101" fmla="*/ 552660 w 4236757"/>
              <a:gd name="connsiteY101" fmla="*/ 1889091 h 2557306"/>
              <a:gd name="connsiteX102" fmla="*/ 577781 w 4236757"/>
              <a:gd name="connsiteY102" fmla="*/ 1914212 h 2557306"/>
              <a:gd name="connsiteX103" fmla="*/ 607926 w 4236757"/>
              <a:gd name="connsiteY103" fmla="*/ 1934308 h 2557306"/>
              <a:gd name="connsiteX104" fmla="*/ 633046 w 4236757"/>
              <a:gd name="connsiteY104" fmla="*/ 1959429 h 2557306"/>
              <a:gd name="connsiteX105" fmla="*/ 643095 w 4236757"/>
              <a:gd name="connsiteY105" fmla="*/ 1969478 h 2557306"/>
              <a:gd name="connsiteX106" fmla="*/ 663191 w 4236757"/>
              <a:gd name="connsiteY106" fmla="*/ 1979526 h 2557306"/>
              <a:gd name="connsiteX107" fmla="*/ 713433 w 4236757"/>
              <a:gd name="connsiteY107" fmla="*/ 2009671 h 2557306"/>
              <a:gd name="connsiteX108" fmla="*/ 763675 w 4236757"/>
              <a:gd name="connsiteY108" fmla="*/ 2024743 h 2557306"/>
              <a:gd name="connsiteX109" fmla="*/ 783772 w 4236757"/>
              <a:gd name="connsiteY109" fmla="*/ 2039816 h 2557306"/>
              <a:gd name="connsiteX110" fmla="*/ 818941 w 4236757"/>
              <a:gd name="connsiteY110" fmla="*/ 2049864 h 2557306"/>
              <a:gd name="connsiteX111" fmla="*/ 864159 w 4236757"/>
              <a:gd name="connsiteY111" fmla="*/ 2059913 h 2557306"/>
              <a:gd name="connsiteX112" fmla="*/ 884255 w 4236757"/>
              <a:gd name="connsiteY112" fmla="*/ 2064937 h 2557306"/>
              <a:gd name="connsiteX113" fmla="*/ 934497 w 4236757"/>
              <a:gd name="connsiteY113" fmla="*/ 2069961 h 2557306"/>
              <a:gd name="connsiteX114" fmla="*/ 954594 w 4236757"/>
              <a:gd name="connsiteY114" fmla="*/ 2074985 h 2557306"/>
              <a:gd name="connsiteX115" fmla="*/ 969666 w 4236757"/>
              <a:gd name="connsiteY115" fmla="*/ 2080009 h 2557306"/>
              <a:gd name="connsiteX116" fmla="*/ 1024932 w 4236757"/>
              <a:gd name="connsiteY116" fmla="*/ 2090058 h 2557306"/>
              <a:gd name="connsiteX117" fmla="*/ 1055077 w 4236757"/>
              <a:gd name="connsiteY117" fmla="*/ 2100106 h 2557306"/>
              <a:gd name="connsiteX118" fmla="*/ 1110343 w 4236757"/>
              <a:gd name="connsiteY118" fmla="*/ 2115179 h 2557306"/>
              <a:gd name="connsiteX119" fmla="*/ 1125416 w 4236757"/>
              <a:gd name="connsiteY119" fmla="*/ 2125227 h 2557306"/>
              <a:gd name="connsiteX120" fmla="*/ 1170633 w 4236757"/>
              <a:gd name="connsiteY120" fmla="*/ 2135275 h 2557306"/>
              <a:gd name="connsiteX121" fmla="*/ 1195754 w 4236757"/>
              <a:gd name="connsiteY121" fmla="*/ 2145324 h 2557306"/>
              <a:gd name="connsiteX122" fmla="*/ 1245996 w 4236757"/>
              <a:gd name="connsiteY122" fmla="*/ 2155372 h 2557306"/>
              <a:gd name="connsiteX123" fmla="*/ 1291213 w 4236757"/>
              <a:gd name="connsiteY123" fmla="*/ 2170445 h 2557306"/>
              <a:gd name="connsiteX124" fmla="*/ 1306286 w 4236757"/>
              <a:gd name="connsiteY124" fmla="*/ 2175469 h 2557306"/>
              <a:gd name="connsiteX125" fmla="*/ 1346479 w 4236757"/>
              <a:gd name="connsiteY125" fmla="*/ 2185517 h 2557306"/>
              <a:gd name="connsiteX126" fmla="*/ 1361552 w 4236757"/>
              <a:gd name="connsiteY126" fmla="*/ 2190541 h 2557306"/>
              <a:gd name="connsiteX127" fmla="*/ 1401745 w 4236757"/>
              <a:gd name="connsiteY127" fmla="*/ 2200590 h 2557306"/>
              <a:gd name="connsiteX128" fmla="*/ 1421842 w 4236757"/>
              <a:gd name="connsiteY128" fmla="*/ 2210638 h 2557306"/>
              <a:gd name="connsiteX129" fmla="*/ 1441939 w 4236757"/>
              <a:gd name="connsiteY129" fmla="*/ 2215662 h 2557306"/>
              <a:gd name="connsiteX130" fmla="*/ 1467060 w 4236757"/>
              <a:gd name="connsiteY130" fmla="*/ 2225710 h 2557306"/>
              <a:gd name="connsiteX131" fmla="*/ 1482132 w 4236757"/>
              <a:gd name="connsiteY131" fmla="*/ 2230735 h 2557306"/>
              <a:gd name="connsiteX132" fmla="*/ 1507253 w 4236757"/>
              <a:gd name="connsiteY132" fmla="*/ 2240783 h 2557306"/>
              <a:gd name="connsiteX133" fmla="*/ 1537398 w 4236757"/>
              <a:gd name="connsiteY133" fmla="*/ 2250831 h 2557306"/>
              <a:gd name="connsiteX134" fmla="*/ 1577591 w 4236757"/>
              <a:gd name="connsiteY134" fmla="*/ 2270928 h 2557306"/>
              <a:gd name="connsiteX135" fmla="*/ 1617785 w 4236757"/>
              <a:gd name="connsiteY135" fmla="*/ 2286001 h 2557306"/>
              <a:gd name="connsiteX136" fmla="*/ 1637882 w 4236757"/>
              <a:gd name="connsiteY136" fmla="*/ 2296049 h 2557306"/>
              <a:gd name="connsiteX137" fmla="*/ 1668027 w 4236757"/>
              <a:gd name="connsiteY137" fmla="*/ 2306097 h 2557306"/>
              <a:gd name="connsiteX138" fmla="*/ 1693148 w 4236757"/>
              <a:gd name="connsiteY138" fmla="*/ 2316146 h 2557306"/>
              <a:gd name="connsiteX139" fmla="*/ 1718268 w 4236757"/>
              <a:gd name="connsiteY139" fmla="*/ 2321170 h 2557306"/>
              <a:gd name="connsiteX140" fmla="*/ 1748413 w 4236757"/>
              <a:gd name="connsiteY140" fmla="*/ 2331218 h 2557306"/>
              <a:gd name="connsiteX141" fmla="*/ 1788607 w 4236757"/>
              <a:gd name="connsiteY141" fmla="*/ 2346291 h 2557306"/>
              <a:gd name="connsiteX142" fmla="*/ 1858945 w 4236757"/>
              <a:gd name="connsiteY142" fmla="*/ 2361363 h 2557306"/>
              <a:gd name="connsiteX143" fmla="*/ 1909187 w 4236757"/>
              <a:gd name="connsiteY143" fmla="*/ 2381460 h 2557306"/>
              <a:gd name="connsiteX144" fmla="*/ 1939332 w 4236757"/>
              <a:gd name="connsiteY144" fmla="*/ 2386484 h 2557306"/>
              <a:gd name="connsiteX145" fmla="*/ 1954405 w 4236757"/>
              <a:gd name="connsiteY145" fmla="*/ 2396532 h 2557306"/>
              <a:gd name="connsiteX146" fmla="*/ 1979526 w 4236757"/>
              <a:gd name="connsiteY146" fmla="*/ 2401557 h 2557306"/>
              <a:gd name="connsiteX147" fmla="*/ 1994598 w 4236757"/>
              <a:gd name="connsiteY147" fmla="*/ 2406581 h 2557306"/>
              <a:gd name="connsiteX148" fmla="*/ 2019719 w 4236757"/>
              <a:gd name="connsiteY148" fmla="*/ 2411605 h 2557306"/>
              <a:gd name="connsiteX149" fmla="*/ 2034791 w 4236757"/>
              <a:gd name="connsiteY149" fmla="*/ 2416629 h 2557306"/>
              <a:gd name="connsiteX150" fmla="*/ 2054888 w 4236757"/>
              <a:gd name="connsiteY150" fmla="*/ 2421653 h 2557306"/>
              <a:gd name="connsiteX151" fmla="*/ 2085033 w 4236757"/>
              <a:gd name="connsiteY151" fmla="*/ 2431702 h 2557306"/>
              <a:gd name="connsiteX152" fmla="*/ 2150348 w 4236757"/>
              <a:gd name="connsiteY152" fmla="*/ 2441750 h 2557306"/>
              <a:gd name="connsiteX153" fmla="*/ 2627644 w 4236757"/>
              <a:gd name="connsiteY153" fmla="*/ 2446774 h 2557306"/>
              <a:gd name="connsiteX154" fmla="*/ 2708031 w 4236757"/>
              <a:gd name="connsiteY154" fmla="*/ 2456823 h 2557306"/>
              <a:gd name="connsiteX155" fmla="*/ 2763297 w 4236757"/>
              <a:gd name="connsiteY155" fmla="*/ 2466871 h 2557306"/>
              <a:gd name="connsiteX156" fmla="*/ 2778370 w 4236757"/>
              <a:gd name="connsiteY156" fmla="*/ 2471895 h 2557306"/>
              <a:gd name="connsiteX157" fmla="*/ 2803490 w 4236757"/>
              <a:gd name="connsiteY157" fmla="*/ 2476919 h 2557306"/>
              <a:gd name="connsiteX158" fmla="*/ 2838660 w 4236757"/>
              <a:gd name="connsiteY158" fmla="*/ 2491992 h 2557306"/>
              <a:gd name="connsiteX159" fmla="*/ 2908998 w 4236757"/>
              <a:gd name="connsiteY159" fmla="*/ 2512089 h 2557306"/>
              <a:gd name="connsiteX160" fmla="*/ 2929095 w 4236757"/>
              <a:gd name="connsiteY160" fmla="*/ 2517113 h 2557306"/>
              <a:gd name="connsiteX161" fmla="*/ 2989385 w 4236757"/>
              <a:gd name="connsiteY161" fmla="*/ 2522137 h 2557306"/>
              <a:gd name="connsiteX162" fmla="*/ 3059723 w 4236757"/>
              <a:gd name="connsiteY162" fmla="*/ 2532185 h 2557306"/>
              <a:gd name="connsiteX163" fmla="*/ 3084844 w 4236757"/>
              <a:gd name="connsiteY163" fmla="*/ 2537209 h 2557306"/>
              <a:gd name="connsiteX164" fmla="*/ 3210449 w 4236757"/>
              <a:gd name="connsiteY164" fmla="*/ 2547258 h 2557306"/>
              <a:gd name="connsiteX165" fmla="*/ 3255666 w 4236757"/>
              <a:gd name="connsiteY165" fmla="*/ 2557306 h 2557306"/>
              <a:gd name="connsiteX166" fmla="*/ 3371222 w 4236757"/>
              <a:gd name="connsiteY166" fmla="*/ 2547258 h 2557306"/>
              <a:gd name="connsiteX167" fmla="*/ 3421464 w 4236757"/>
              <a:gd name="connsiteY167" fmla="*/ 2537209 h 2557306"/>
              <a:gd name="connsiteX168" fmla="*/ 3456633 w 4236757"/>
              <a:gd name="connsiteY168" fmla="*/ 2527161 h 2557306"/>
              <a:gd name="connsiteX169" fmla="*/ 3471706 w 4236757"/>
              <a:gd name="connsiteY169" fmla="*/ 2517113 h 2557306"/>
              <a:gd name="connsiteX170" fmla="*/ 3516923 w 4236757"/>
              <a:gd name="connsiteY170" fmla="*/ 2502040 h 2557306"/>
              <a:gd name="connsiteX171" fmla="*/ 3526972 w 4236757"/>
              <a:gd name="connsiteY171" fmla="*/ 2491992 h 2557306"/>
              <a:gd name="connsiteX172" fmla="*/ 3542044 w 4236757"/>
              <a:gd name="connsiteY172" fmla="*/ 2486968 h 2557306"/>
              <a:gd name="connsiteX173" fmla="*/ 3562141 w 4236757"/>
              <a:gd name="connsiteY173" fmla="*/ 2476919 h 2557306"/>
              <a:gd name="connsiteX174" fmla="*/ 3592286 w 4236757"/>
              <a:gd name="connsiteY174" fmla="*/ 2461847 h 2557306"/>
              <a:gd name="connsiteX175" fmla="*/ 3637504 w 4236757"/>
              <a:gd name="connsiteY175" fmla="*/ 2436726 h 2557306"/>
              <a:gd name="connsiteX176" fmla="*/ 3657600 w 4236757"/>
              <a:gd name="connsiteY176" fmla="*/ 2426678 h 2557306"/>
              <a:gd name="connsiteX177" fmla="*/ 3672673 w 4236757"/>
              <a:gd name="connsiteY177" fmla="*/ 2416629 h 2557306"/>
              <a:gd name="connsiteX178" fmla="*/ 3687745 w 4236757"/>
              <a:gd name="connsiteY178" fmla="*/ 2411605 h 2557306"/>
              <a:gd name="connsiteX179" fmla="*/ 3707842 w 4236757"/>
              <a:gd name="connsiteY179" fmla="*/ 2401557 h 2557306"/>
              <a:gd name="connsiteX180" fmla="*/ 3743011 w 4236757"/>
              <a:gd name="connsiteY180" fmla="*/ 2391508 h 2557306"/>
              <a:gd name="connsiteX181" fmla="*/ 3778181 w 4236757"/>
              <a:gd name="connsiteY181" fmla="*/ 2371412 h 2557306"/>
              <a:gd name="connsiteX182" fmla="*/ 3793253 w 4236757"/>
              <a:gd name="connsiteY182" fmla="*/ 2366387 h 2557306"/>
              <a:gd name="connsiteX183" fmla="*/ 3823398 w 4236757"/>
              <a:gd name="connsiteY183" fmla="*/ 2346291 h 2557306"/>
              <a:gd name="connsiteX184" fmla="*/ 3838471 w 4236757"/>
              <a:gd name="connsiteY184" fmla="*/ 2336242 h 2557306"/>
              <a:gd name="connsiteX185" fmla="*/ 3858567 w 4236757"/>
              <a:gd name="connsiteY185" fmla="*/ 2326194 h 2557306"/>
              <a:gd name="connsiteX186" fmla="*/ 3868616 w 4236757"/>
              <a:gd name="connsiteY186" fmla="*/ 2316146 h 2557306"/>
              <a:gd name="connsiteX187" fmla="*/ 3893737 w 4236757"/>
              <a:gd name="connsiteY187" fmla="*/ 2296049 h 2557306"/>
              <a:gd name="connsiteX188" fmla="*/ 3903785 w 4236757"/>
              <a:gd name="connsiteY188" fmla="*/ 2280976 h 2557306"/>
              <a:gd name="connsiteX189" fmla="*/ 3923882 w 4236757"/>
              <a:gd name="connsiteY189" fmla="*/ 2265904 h 2557306"/>
              <a:gd name="connsiteX190" fmla="*/ 3933930 w 4236757"/>
              <a:gd name="connsiteY190" fmla="*/ 2250831 h 2557306"/>
              <a:gd name="connsiteX191" fmla="*/ 3949002 w 4236757"/>
              <a:gd name="connsiteY191" fmla="*/ 2235759 h 2557306"/>
              <a:gd name="connsiteX192" fmla="*/ 3969099 w 4236757"/>
              <a:gd name="connsiteY192" fmla="*/ 2210638 h 2557306"/>
              <a:gd name="connsiteX193" fmla="*/ 3994220 w 4236757"/>
              <a:gd name="connsiteY193" fmla="*/ 2180493 h 2557306"/>
              <a:gd name="connsiteX194" fmla="*/ 4014317 w 4236757"/>
              <a:gd name="connsiteY194" fmla="*/ 2155372 h 2557306"/>
              <a:gd name="connsiteX195" fmla="*/ 4024365 w 4236757"/>
              <a:gd name="connsiteY195" fmla="*/ 2140299 h 2557306"/>
              <a:gd name="connsiteX196" fmla="*/ 4039438 w 4236757"/>
              <a:gd name="connsiteY196" fmla="*/ 2125227 h 2557306"/>
              <a:gd name="connsiteX197" fmla="*/ 4049486 w 4236757"/>
              <a:gd name="connsiteY197" fmla="*/ 2105130 h 2557306"/>
              <a:gd name="connsiteX198" fmla="*/ 4064559 w 4236757"/>
              <a:gd name="connsiteY198" fmla="*/ 2085034 h 2557306"/>
              <a:gd name="connsiteX199" fmla="*/ 4094704 w 4236757"/>
              <a:gd name="connsiteY199" fmla="*/ 2029768 h 2557306"/>
              <a:gd name="connsiteX200" fmla="*/ 4104752 w 4236757"/>
              <a:gd name="connsiteY200" fmla="*/ 2019719 h 2557306"/>
              <a:gd name="connsiteX201" fmla="*/ 4109776 w 4236757"/>
              <a:gd name="connsiteY201" fmla="*/ 2004647 h 2557306"/>
              <a:gd name="connsiteX202" fmla="*/ 4119824 w 4236757"/>
              <a:gd name="connsiteY202" fmla="*/ 1989574 h 2557306"/>
              <a:gd name="connsiteX203" fmla="*/ 4134897 w 4236757"/>
              <a:gd name="connsiteY203" fmla="*/ 1959429 h 2557306"/>
              <a:gd name="connsiteX204" fmla="*/ 4139921 w 4236757"/>
              <a:gd name="connsiteY204" fmla="*/ 1944357 h 2557306"/>
              <a:gd name="connsiteX205" fmla="*/ 4170066 w 4236757"/>
              <a:gd name="connsiteY205" fmla="*/ 1889091 h 2557306"/>
              <a:gd name="connsiteX206" fmla="*/ 4185139 w 4236757"/>
              <a:gd name="connsiteY206" fmla="*/ 1858946 h 2557306"/>
              <a:gd name="connsiteX207" fmla="*/ 4200211 w 4236757"/>
              <a:gd name="connsiteY207" fmla="*/ 1828801 h 2557306"/>
              <a:gd name="connsiteX208" fmla="*/ 4220308 w 4236757"/>
              <a:gd name="connsiteY208" fmla="*/ 1778559 h 2557306"/>
              <a:gd name="connsiteX209" fmla="*/ 4225332 w 4236757"/>
              <a:gd name="connsiteY209" fmla="*/ 1748414 h 2557306"/>
              <a:gd name="connsiteX210" fmla="*/ 4235381 w 4236757"/>
              <a:gd name="connsiteY210" fmla="*/ 1733341 h 2557306"/>
              <a:gd name="connsiteX211" fmla="*/ 4225332 w 4236757"/>
              <a:gd name="connsiteY211" fmla="*/ 1537398 h 2557306"/>
              <a:gd name="connsiteX212" fmla="*/ 4210260 w 4236757"/>
              <a:gd name="connsiteY212" fmla="*/ 1502229 h 2557306"/>
              <a:gd name="connsiteX213" fmla="*/ 4205235 w 4236757"/>
              <a:gd name="connsiteY213" fmla="*/ 1487157 h 2557306"/>
              <a:gd name="connsiteX214" fmla="*/ 4185139 w 4236757"/>
              <a:gd name="connsiteY214" fmla="*/ 1446963 h 2557306"/>
              <a:gd name="connsiteX215" fmla="*/ 4175090 w 4236757"/>
              <a:gd name="connsiteY215" fmla="*/ 1416818 h 2557306"/>
              <a:gd name="connsiteX216" fmla="*/ 4149970 w 4236757"/>
              <a:gd name="connsiteY216" fmla="*/ 1376625 h 2557306"/>
              <a:gd name="connsiteX217" fmla="*/ 4139921 w 4236757"/>
              <a:gd name="connsiteY217" fmla="*/ 1361552 h 2557306"/>
              <a:gd name="connsiteX218" fmla="*/ 4124849 w 4236757"/>
              <a:gd name="connsiteY218" fmla="*/ 1341456 h 2557306"/>
              <a:gd name="connsiteX219" fmla="*/ 4114800 w 4236757"/>
              <a:gd name="connsiteY219" fmla="*/ 1326383 h 2557306"/>
              <a:gd name="connsiteX220" fmla="*/ 4094704 w 4236757"/>
              <a:gd name="connsiteY220" fmla="*/ 1306286 h 2557306"/>
              <a:gd name="connsiteX221" fmla="*/ 4074607 w 4236757"/>
              <a:gd name="connsiteY221" fmla="*/ 1276141 h 2557306"/>
              <a:gd name="connsiteX222" fmla="*/ 4059534 w 4236757"/>
              <a:gd name="connsiteY222" fmla="*/ 1245996 h 2557306"/>
              <a:gd name="connsiteX223" fmla="*/ 4044462 w 4236757"/>
              <a:gd name="connsiteY223" fmla="*/ 1230924 h 2557306"/>
              <a:gd name="connsiteX224" fmla="*/ 4034413 w 4236757"/>
              <a:gd name="connsiteY224" fmla="*/ 1205803 h 2557306"/>
              <a:gd name="connsiteX225" fmla="*/ 4014317 w 4236757"/>
              <a:gd name="connsiteY225" fmla="*/ 1165609 h 2557306"/>
              <a:gd name="connsiteX226" fmla="*/ 3999244 w 4236757"/>
              <a:gd name="connsiteY226" fmla="*/ 1125416 h 2557306"/>
              <a:gd name="connsiteX227" fmla="*/ 3984172 w 4236757"/>
              <a:gd name="connsiteY227" fmla="*/ 1060102 h 2557306"/>
              <a:gd name="connsiteX228" fmla="*/ 3974123 w 4236757"/>
              <a:gd name="connsiteY228" fmla="*/ 1019908 h 2557306"/>
              <a:gd name="connsiteX229" fmla="*/ 3964075 w 4236757"/>
              <a:gd name="connsiteY229" fmla="*/ 989763 h 2557306"/>
              <a:gd name="connsiteX230" fmla="*/ 3959051 w 4236757"/>
              <a:gd name="connsiteY230" fmla="*/ 974691 h 2557306"/>
              <a:gd name="connsiteX231" fmla="*/ 3949002 w 4236757"/>
              <a:gd name="connsiteY231" fmla="*/ 964642 h 2557306"/>
              <a:gd name="connsiteX232" fmla="*/ 3938954 w 4236757"/>
              <a:gd name="connsiteY232" fmla="*/ 944546 h 2557306"/>
              <a:gd name="connsiteX233" fmla="*/ 3928906 w 4236757"/>
              <a:gd name="connsiteY233" fmla="*/ 929473 h 2557306"/>
              <a:gd name="connsiteX234" fmla="*/ 3918857 w 4236757"/>
              <a:gd name="connsiteY234" fmla="*/ 889280 h 2557306"/>
              <a:gd name="connsiteX235" fmla="*/ 3903785 w 4236757"/>
              <a:gd name="connsiteY235" fmla="*/ 859135 h 2557306"/>
              <a:gd name="connsiteX236" fmla="*/ 3898761 w 4236757"/>
              <a:gd name="connsiteY236" fmla="*/ 828990 h 2557306"/>
              <a:gd name="connsiteX237" fmla="*/ 3888712 w 4236757"/>
              <a:gd name="connsiteY237" fmla="*/ 813917 h 2557306"/>
              <a:gd name="connsiteX238" fmla="*/ 3883688 w 4236757"/>
              <a:gd name="connsiteY238" fmla="*/ 788796 h 2557306"/>
              <a:gd name="connsiteX239" fmla="*/ 3878664 w 4236757"/>
              <a:gd name="connsiteY239" fmla="*/ 773724 h 2557306"/>
              <a:gd name="connsiteX240" fmla="*/ 3873640 w 4236757"/>
              <a:gd name="connsiteY240" fmla="*/ 748603 h 2557306"/>
              <a:gd name="connsiteX241" fmla="*/ 3863591 w 4236757"/>
              <a:gd name="connsiteY241" fmla="*/ 723482 h 2557306"/>
              <a:gd name="connsiteX242" fmla="*/ 3853543 w 4236757"/>
              <a:gd name="connsiteY242" fmla="*/ 683289 h 2557306"/>
              <a:gd name="connsiteX243" fmla="*/ 3848519 w 4236757"/>
              <a:gd name="connsiteY243" fmla="*/ 668216 h 2557306"/>
              <a:gd name="connsiteX244" fmla="*/ 3818374 w 4236757"/>
              <a:gd name="connsiteY244" fmla="*/ 622998 h 2557306"/>
              <a:gd name="connsiteX245" fmla="*/ 3808326 w 4236757"/>
              <a:gd name="connsiteY245" fmla="*/ 602902 h 2557306"/>
              <a:gd name="connsiteX246" fmla="*/ 3793253 w 4236757"/>
              <a:gd name="connsiteY246" fmla="*/ 592853 h 2557306"/>
              <a:gd name="connsiteX247" fmla="*/ 3778181 w 4236757"/>
              <a:gd name="connsiteY247" fmla="*/ 572757 h 2557306"/>
              <a:gd name="connsiteX248" fmla="*/ 3743011 w 4236757"/>
              <a:gd name="connsiteY248" fmla="*/ 537587 h 2557306"/>
              <a:gd name="connsiteX249" fmla="*/ 3702818 w 4236757"/>
              <a:gd name="connsiteY249" fmla="*/ 502418 h 2557306"/>
              <a:gd name="connsiteX250" fmla="*/ 3687745 w 4236757"/>
              <a:gd name="connsiteY250" fmla="*/ 497394 h 2557306"/>
              <a:gd name="connsiteX251" fmla="*/ 3667649 w 4236757"/>
              <a:gd name="connsiteY251" fmla="*/ 482321 h 2557306"/>
              <a:gd name="connsiteX252" fmla="*/ 3657600 w 4236757"/>
              <a:gd name="connsiteY252" fmla="*/ 472273 h 2557306"/>
              <a:gd name="connsiteX253" fmla="*/ 3642528 w 4236757"/>
              <a:gd name="connsiteY253" fmla="*/ 467249 h 2557306"/>
              <a:gd name="connsiteX254" fmla="*/ 3622431 w 4236757"/>
              <a:gd name="connsiteY254" fmla="*/ 452176 h 2557306"/>
              <a:gd name="connsiteX255" fmla="*/ 3597310 w 4236757"/>
              <a:gd name="connsiteY255" fmla="*/ 427056 h 2557306"/>
              <a:gd name="connsiteX256" fmla="*/ 3567165 w 4236757"/>
              <a:gd name="connsiteY256" fmla="*/ 406959 h 2557306"/>
              <a:gd name="connsiteX257" fmla="*/ 3542044 w 4236757"/>
              <a:gd name="connsiteY257" fmla="*/ 386862 h 2557306"/>
              <a:gd name="connsiteX258" fmla="*/ 3506875 w 4236757"/>
              <a:gd name="connsiteY258" fmla="*/ 371790 h 2557306"/>
              <a:gd name="connsiteX259" fmla="*/ 3471706 w 4236757"/>
              <a:gd name="connsiteY259" fmla="*/ 356717 h 2557306"/>
              <a:gd name="connsiteX260" fmla="*/ 3431512 w 4236757"/>
              <a:gd name="connsiteY260" fmla="*/ 346669 h 2557306"/>
              <a:gd name="connsiteX261" fmla="*/ 3401367 w 4236757"/>
              <a:gd name="connsiteY261" fmla="*/ 336620 h 2557306"/>
              <a:gd name="connsiteX262" fmla="*/ 3386295 w 4236757"/>
              <a:gd name="connsiteY262" fmla="*/ 331596 h 2557306"/>
              <a:gd name="connsiteX263" fmla="*/ 3356150 w 4236757"/>
              <a:gd name="connsiteY263" fmla="*/ 326572 h 2557306"/>
              <a:gd name="connsiteX264" fmla="*/ 3336053 w 4236757"/>
              <a:gd name="connsiteY264" fmla="*/ 321548 h 2557306"/>
              <a:gd name="connsiteX265" fmla="*/ 3320981 w 4236757"/>
              <a:gd name="connsiteY265" fmla="*/ 316524 h 2557306"/>
              <a:gd name="connsiteX266" fmla="*/ 3290835 w 4236757"/>
              <a:gd name="connsiteY266" fmla="*/ 311499 h 2557306"/>
              <a:gd name="connsiteX267" fmla="*/ 3270739 w 4236757"/>
              <a:gd name="connsiteY267" fmla="*/ 301451 h 2557306"/>
              <a:gd name="connsiteX268" fmla="*/ 3245618 w 4236757"/>
              <a:gd name="connsiteY268" fmla="*/ 296427 h 2557306"/>
              <a:gd name="connsiteX269" fmla="*/ 3225521 w 4236757"/>
              <a:gd name="connsiteY269" fmla="*/ 291403 h 2557306"/>
              <a:gd name="connsiteX270" fmla="*/ 3195376 w 4236757"/>
              <a:gd name="connsiteY270" fmla="*/ 281354 h 2557306"/>
              <a:gd name="connsiteX271" fmla="*/ 3175279 w 4236757"/>
              <a:gd name="connsiteY271" fmla="*/ 276330 h 2557306"/>
              <a:gd name="connsiteX272" fmla="*/ 3125038 w 4236757"/>
              <a:gd name="connsiteY272" fmla="*/ 266282 h 2557306"/>
              <a:gd name="connsiteX273" fmla="*/ 3104941 w 4236757"/>
              <a:gd name="connsiteY273" fmla="*/ 261258 h 2557306"/>
              <a:gd name="connsiteX274" fmla="*/ 3069772 w 4236757"/>
              <a:gd name="connsiteY274" fmla="*/ 256234 h 2557306"/>
              <a:gd name="connsiteX275" fmla="*/ 3019530 w 4236757"/>
              <a:gd name="connsiteY275" fmla="*/ 241161 h 2557306"/>
              <a:gd name="connsiteX276" fmla="*/ 2999433 w 4236757"/>
              <a:gd name="connsiteY276" fmla="*/ 236137 h 2557306"/>
              <a:gd name="connsiteX277" fmla="*/ 2949191 w 4236757"/>
              <a:gd name="connsiteY277" fmla="*/ 226089 h 2557306"/>
              <a:gd name="connsiteX278" fmla="*/ 2919046 w 4236757"/>
              <a:gd name="connsiteY278" fmla="*/ 221064 h 2557306"/>
              <a:gd name="connsiteX279" fmla="*/ 2878853 w 4236757"/>
              <a:gd name="connsiteY279" fmla="*/ 211016 h 2557306"/>
              <a:gd name="connsiteX280" fmla="*/ 2833635 w 4236757"/>
              <a:gd name="connsiteY280" fmla="*/ 195943 h 2557306"/>
              <a:gd name="connsiteX281" fmla="*/ 2818563 w 4236757"/>
              <a:gd name="connsiteY281" fmla="*/ 190919 h 2557306"/>
              <a:gd name="connsiteX282" fmla="*/ 2798466 w 4236757"/>
              <a:gd name="connsiteY282" fmla="*/ 185895 h 2557306"/>
              <a:gd name="connsiteX283" fmla="*/ 2758273 w 4236757"/>
              <a:gd name="connsiteY283" fmla="*/ 170823 h 2557306"/>
              <a:gd name="connsiteX284" fmla="*/ 2733152 w 4236757"/>
              <a:gd name="connsiteY284" fmla="*/ 165798 h 2557306"/>
              <a:gd name="connsiteX285" fmla="*/ 2718079 w 4236757"/>
              <a:gd name="connsiteY285" fmla="*/ 160774 h 2557306"/>
              <a:gd name="connsiteX286" fmla="*/ 2697983 w 4236757"/>
              <a:gd name="connsiteY286" fmla="*/ 155750 h 2557306"/>
              <a:gd name="connsiteX287" fmla="*/ 2682910 w 4236757"/>
              <a:gd name="connsiteY287" fmla="*/ 150726 h 2557306"/>
              <a:gd name="connsiteX288" fmla="*/ 2662813 w 4236757"/>
              <a:gd name="connsiteY288" fmla="*/ 145702 h 2557306"/>
              <a:gd name="connsiteX289" fmla="*/ 2637693 w 4236757"/>
              <a:gd name="connsiteY289" fmla="*/ 135653 h 2557306"/>
              <a:gd name="connsiteX290" fmla="*/ 2607548 w 4236757"/>
              <a:gd name="connsiteY290" fmla="*/ 130629 h 2557306"/>
              <a:gd name="connsiteX291" fmla="*/ 2587451 w 4236757"/>
              <a:gd name="connsiteY291" fmla="*/ 120581 h 2557306"/>
              <a:gd name="connsiteX292" fmla="*/ 2557306 w 4236757"/>
              <a:gd name="connsiteY292" fmla="*/ 115557 h 2557306"/>
              <a:gd name="connsiteX293" fmla="*/ 2507064 w 4236757"/>
              <a:gd name="connsiteY293" fmla="*/ 105508 h 2557306"/>
              <a:gd name="connsiteX294" fmla="*/ 2481943 w 4236757"/>
              <a:gd name="connsiteY294" fmla="*/ 100484 h 2557306"/>
              <a:gd name="connsiteX295" fmla="*/ 2461846 w 4236757"/>
              <a:gd name="connsiteY295" fmla="*/ 95460 h 2557306"/>
              <a:gd name="connsiteX296" fmla="*/ 2416629 w 4236757"/>
              <a:gd name="connsiteY296" fmla="*/ 90436 h 2557306"/>
              <a:gd name="connsiteX297" fmla="*/ 2356339 w 4236757"/>
              <a:gd name="connsiteY297" fmla="*/ 80387 h 2557306"/>
              <a:gd name="connsiteX298" fmla="*/ 2336242 w 4236757"/>
              <a:gd name="connsiteY298" fmla="*/ 75363 h 2557306"/>
              <a:gd name="connsiteX299" fmla="*/ 2190541 w 4236757"/>
              <a:gd name="connsiteY299" fmla="*/ 65315 h 2557306"/>
              <a:gd name="connsiteX300" fmla="*/ 2140299 w 4236757"/>
              <a:gd name="connsiteY300" fmla="*/ 60291 h 2557306"/>
              <a:gd name="connsiteX301" fmla="*/ 2090057 w 4236757"/>
              <a:gd name="connsiteY301" fmla="*/ 50242 h 2557306"/>
              <a:gd name="connsiteX302" fmla="*/ 2039816 w 4236757"/>
              <a:gd name="connsiteY302" fmla="*/ 45218 h 2557306"/>
              <a:gd name="connsiteX303" fmla="*/ 1989574 w 4236757"/>
              <a:gd name="connsiteY303" fmla="*/ 35170 h 2557306"/>
              <a:gd name="connsiteX304" fmla="*/ 1969477 w 4236757"/>
              <a:gd name="connsiteY304" fmla="*/ 30146 h 2557306"/>
              <a:gd name="connsiteX305" fmla="*/ 1944356 w 4236757"/>
              <a:gd name="connsiteY305" fmla="*/ 25121 h 2557306"/>
              <a:gd name="connsiteX306" fmla="*/ 1914211 w 4236757"/>
              <a:gd name="connsiteY306" fmla="*/ 20097 h 2557306"/>
              <a:gd name="connsiteX307" fmla="*/ 1743390 w 4236757"/>
              <a:gd name="connsiteY307" fmla="*/ 0 h 2557306"/>
              <a:gd name="connsiteX308" fmla="*/ 1758462 w 4236757"/>
              <a:gd name="connsiteY308" fmla="*/ 1 h 255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4236757" h="2557306">
                <a:moveTo>
                  <a:pt x="1758462" y="1"/>
                </a:moveTo>
                <a:lnTo>
                  <a:pt x="1758462" y="1"/>
                </a:lnTo>
                <a:cubicBezTo>
                  <a:pt x="1736691" y="1676"/>
                  <a:pt x="1714716" y="1620"/>
                  <a:pt x="1693148" y="5025"/>
                </a:cubicBezTo>
                <a:cubicBezTo>
                  <a:pt x="1682685" y="6677"/>
                  <a:pt x="1663002" y="15073"/>
                  <a:pt x="1663002" y="15073"/>
                </a:cubicBezTo>
                <a:cubicBezTo>
                  <a:pt x="1628451" y="38108"/>
                  <a:pt x="1644314" y="31351"/>
                  <a:pt x="1617785" y="40194"/>
                </a:cubicBezTo>
                <a:cubicBezTo>
                  <a:pt x="1581987" y="75992"/>
                  <a:pt x="1622608" y="37342"/>
                  <a:pt x="1587640" y="65315"/>
                </a:cubicBezTo>
                <a:cubicBezTo>
                  <a:pt x="1583941" y="68274"/>
                  <a:pt x="1581989" y="73604"/>
                  <a:pt x="1577591" y="75363"/>
                </a:cubicBezTo>
                <a:cubicBezTo>
                  <a:pt x="1564769" y="80492"/>
                  <a:pt x="1550499" y="81045"/>
                  <a:pt x="1537398" y="85412"/>
                </a:cubicBezTo>
                <a:lnTo>
                  <a:pt x="1492181" y="100484"/>
                </a:lnTo>
                <a:cubicBezTo>
                  <a:pt x="1487157" y="102159"/>
                  <a:pt x="1482246" y="104224"/>
                  <a:pt x="1477108" y="105508"/>
                </a:cubicBezTo>
                <a:cubicBezTo>
                  <a:pt x="1470409" y="107183"/>
                  <a:pt x="1463650" y="108635"/>
                  <a:pt x="1457011" y="110532"/>
                </a:cubicBezTo>
                <a:cubicBezTo>
                  <a:pt x="1451919" y="111987"/>
                  <a:pt x="1447163" y="114686"/>
                  <a:pt x="1441939" y="115557"/>
                </a:cubicBezTo>
                <a:cubicBezTo>
                  <a:pt x="1426980" y="118050"/>
                  <a:pt x="1411794" y="118906"/>
                  <a:pt x="1396721" y="120581"/>
                </a:cubicBezTo>
                <a:cubicBezTo>
                  <a:pt x="1368893" y="139133"/>
                  <a:pt x="1394826" y="124822"/>
                  <a:pt x="1351504" y="135653"/>
                </a:cubicBezTo>
                <a:cubicBezTo>
                  <a:pt x="1341228" y="138222"/>
                  <a:pt x="1331407" y="142352"/>
                  <a:pt x="1321359" y="145702"/>
                </a:cubicBezTo>
                <a:cubicBezTo>
                  <a:pt x="1316335" y="147377"/>
                  <a:pt x="1311424" y="149442"/>
                  <a:pt x="1306286" y="150726"/>
                </a:cubicBezTo>
                <a:cubicBezTo>
                  <a:pt x="1299587" y="152401"/>
                  <a:pt x="1292930" y="154252"/>
                  <a:pt x="1286189" y="155750"/>
                </a:cubicBezTo>
                <a:cubicBezTo>
                  <a:pt x="1262887" y="160928"/>
                  <a:pt x="1262407" y="159673"/>
                  <a:pt x="1240972" y="165798"/>
                </a:cubicBezTo>
                <a:cubicBezTo>
                  <a:pt x="1190529" y="180211"/>
                  <a:pt x="1268612" y="160145"/>
                  <a:pt x="1205802" y="175847"/>
                </a:cubicBezTo>
                <a:cubicBezTo>
                  <a:pt x="1199103" y="179196"/>
                  <a:pt x="1192660" y="183114"/>
                  <a:pt x="1185706" y="185895"/>
                </a:cubicBezTo>
                <a:cubicBezTo>
                  <a:pt x="1175872" y="189829"/>
                  <a:pt x="1155561" y="195943"/>
                  <a:pt x="1155561" y="195943"/>
                </a:cubicBezTo>
                <a:cubicBezTo>
                  <a:pt x="1135934" y="215570"/>
                  <a:pt x="1156527" y="197973"/>
                  <a:pt x="1130440" y="211016"/>
                </a:cubicBezTo>
                <a:cubicBezTo>
                  <a:pt x="1125039" y="213716"/>
                  <a:pt x="1120885" y="218612"/>
                  <a:pt x="1115367" y="221064"/>
                </a:cubicBezTo>
                <a:cubicBezTo>
                  <a:pt x="1105688" y="225366"/>
                  <a:pt x="1085222" y="231113"/>
                  <a:pt x="1085222" y="231113"/>
                </a:cubicBezTo>
                <a:cubicBezTo>
                  <a:pt x="1080198" y="234462"/>
                  <a:pt x="1075668" y="238709"/>
                  <a:pt x="1070150" y="241161"/>
                </a:cubicBezTo>
                <a:cubicBezTo>
                  <a:pt x="1060471" y="245463"/>
                  <a:pt x="1050053" y="247860"/>
                  <a:pt x="1040005" y="251209"/>
                </a:cubicBezTo>
                <a:lnTo>
                  <a:pt x="1024932" y="256234"/>
                </a:lnTo>
                <a:lnTo>
                  <a:pt x="994787" y="266282"/>
                </a:lnTo>
                <a:cubicBezTo>
                  <a:pt x="988088" y="267957"/>
                  <a:pt x="981304" y="269322"/>
                  <a:pt x="974690" y="271306"/>
                </a:cubicBezTo>
                <a:cubicBezTo>
                  <a:pt x="964545" y="274349"/>
                  <a:pt x="954993" y="279612"/>
                  <a:pt x="944545" y="281354"/>
                </a:cubicBezTo>
                <a:cubicBezTo>
                  <a:pt x="934497" y="283029"/>
                  <a:pt x="924389" y="284381"/>
                  <a:pt x="914400" y="286379"/>
                </a:cubicBezTo>
                <a:cubicBezTo>
                  <a:pt x="898628" y="289534"/>
                  <a:pt x="893597" y="291639"/>
                  <a:pt x="879231" y="296427"/>
                </a:cubicBezTo>
                <a:cubicBezTo>
                  <a:pt x="874207" y="299776"/>
                  <a:pt x="869813" y="304355"/>
                  <a:pt x="864159" y="306475"/>
                </a:cubicBezTo>
                <a:cubicBezTo>
                  <a:pt x="856163" y="309473"/>
                  <a:pt x="847359" y="309579"/>
                  <a:pt x="839038" y="311499"/>
                </a:cubicBezTo>
                <a:cubicBezTo>
                  <a:pt x="825581" y="314604"/>
                  <a:pt x="811667" y="316419"/>
                  <a:pt x="798844" y="321548"/>
                </a:cubicBezTo>
                <a:cubicBezTo>
                  <a:pt x="740674" y="344816"/>
                  <a:pt x="766289" y="338108"/>
                  <a:pt x="723482" y="346669"/>
                </a:cubicBezTo>
                <a:cubicBezTo>
                  <a:pt x="718458" y="350018"/>
                  <a:pt x="713959" y="354338"/>
                  <a:pt x="708409" y="356717"/>
                </a:cubicBezTo>
                <a:cubicBezTo>
                  <a:pt x="702201" y="359378"/>
                  <a:pt x="667662" y="365871"/>
                  <a:pt x="663191" y="366765"/>
                </a:cubicBezTo>
                <a:cubicBezTo>
                  <a:pt x="643567" y="386391"/>
                  <a:pt x="664157" y="368796"/>
                  <a:pt x="638071" y="381838"/>
                </a:cubicBezTo>
                <a:cubicBezTo>
                  <a:pt x="632670" y="384538"/>
                  <a:pt x="627713" y="388114"/>
                  <a:pt x="622998" y="391886"/>
                </a:cubicBezTo>
                <a:cubicBezTo>
                  <a:pt x="619299" y="394845"/>
                  <a:pt x="617012" y="399498"/>
                  <a:pt x="612950" y="401935"/>
                </a:cubicBezTo>
                <a:cubicBezTo>
                  <a:pt x="608409" y="404660"/>
                  <a:pt x="602745" y="404873"/>
                  <a:pt x="597877" y="406959"/>
                </a:cubicBezTo>
                <a:cubicBezTo>
                  <a:pt x="590993" y="409909"/>
                  <a:pt x="584132" y="413038"/>
                  <a:pt x="577781" y="417007"/>
                </a:cubicBezTo>
                <a:cubicBezTo>
                  <a:pt x="570680" y="421445"/>
                  <a:pt x="564955" y="427925"/>
                  <a:pt x="557684" y="432080"/>
                </a:cubicBezTo>
                <a:cubicBezTo>
                  <a:pt x="510794" y="458874"/>
                  <a:pt x="582294" y="407298"/>
                  <a:pt x="522515" y="447152"/>
                </a:cubicBezTo>
                <a:cubicBezTo>
                  <a:pt x="518573" y="449780"/>
                  <a:pt x="516408" y="454573"/>
                  <a:pt x="512466" y="457201"/>
                </a:cubicBezTo>
                <a:cubicBezTo>
                  <a:pt x="506235" y="461355"/>
                  <a:pt x="498602" y="463095"/>
                  <a:pt x="492370" y="467249"/>
                </a:cubicBezTo>
                <a:cubicBezTo>
                  <a:pt x="464785" y="485639"/>
                  <a:pt x="502233" y="470660"/>
                  <a:pt x="467249" y="482321"/>
                </a:cubicBezTo>
                <a:cubicBezTo>
                  <a:pt x="458875" y="490695"/>
                  <a:pt x="445873" y="496208"/>
                  <a:pt x="442128" y="507442"/>
                </a:cubicBezTo>
                <a:lnTo>
                  <a:pt x="427055" y="552660"/>
                </a:lnTo>
                <a:cubicBezTo>
                  <a:pt x="422590" y="566056"/>
                  <a:pt x="420259" y="575414"/>
                  <a:pt x="411983" y="587829"/>
                </a:cubicBezTo>
                <a:cubicBezTo>
                  <a:pt x="409355" y="591771"/>
                  <a:pt x="405284" y="594528"/>
                  <a:pt x="401934" y="597878"/>
                </a:cubicBezTo>
                <a:cubicBezTo>
                  <a:pt x="397191" y="612106"/>
                  <a:pt x="397350" y="616037"/>
                  <a:pt x="386862" y="628023"/>
                </a:cubicBezTo>
                <a:cubicBezTo>
                  <a:pt x="379064" y="636935"/>
                  <a:pt x="372975" y="649398"/>
                  <a:pt x="361741" y="653143"/>
                </a:cubicBezTo>
                <a:lnTo>
                  <a:pt x="346668" y="658168"/>
                </a:lnTo>
                <a:cubicBezTo>
                  <a:pt x="298583" y="706253"/>
                  <a:pt x="360153" y="649177"/>
                  <a:pt x="316523" y="678264"/>
                </a:cubicBezTo>
                <a:cubicBezTo>
                  <a:pt x="310611" y="682205"/>
                  <a:pt x="306846" y="688713"/>
                  <a:pt x="301451" y="693337"/>
                </a:cubicBezTo>
                <a:cubicBezTo>
                  <a:pt x="295093" y="698786"/>
                  <a:pt x="288214" y="703607"/>
                  <a:pt x="281354" y="708409"/>
                </a:cubicBezTo>
                <a:cubicBezTo>
                  <a:pt x="271460" y="715334"/>
                  <a:pt x="259748" y="719967"/>
                  <a:pt x="251209" y="728506"/>
                </a:cubicBezTo>
                <a:cubicBezTo>
                  <a:pt x="242835" y="736880"/>
                  <a:pt x="233193" y="744153"/>
                  <a:pt x="226088" y="753627"/>
                </a:cubicBezTo>
                <a:cubicBezTo>
                  <a:pt x="221064" y="760326"/>
                  <a:pt x="216579" y="767465"/>
                  <a:pt x="211016" y="773724"/>
                </a:cubicBezTo>
                <a:cubicBezTo>
                  <a:pt x="171822" y="817818"/>
                  <a:pt x="197463" y="781495"/>
                  <a:pt x="175846" y="813917"/>
                </a:cubicBezTo>
                <a:cubicBezTo>
                  <a:pt x="169529" y="832869"/>
                  <a:pt x="168000" y="841862"/>
                  <a:pt x="150726" y="859135"/>
                </a:cubicBezTo>
                <a:cubicBezTo>
                  <a:pt x="147376" y="862484"/>
                  <a:pt x="143636" y="865484"/>
                  <a:pt x="140677" y="869183"/>
                </a:cubicBezTo>
                <a:cubicBezTo>
                  <a:pt x="121480" y="893179"/>
                  <a:pt x="137986" y="874566"/>
                  <a:pt x="125605" y="899328"/>
                </a:cubicBezTo>
                <a:cubicBezTo>
                  <a:pt x="122904" y="904729"/>
                  <a:pt x="118906" y="909377"/>
                  <a:pt x="115556" y="914401"/>
                </a:cubicBezTo>
                <a:cubicBezTo>
                  <a:pt x="113881" y="919425"/>
                  <a:pt x="112900" y="924736"/>
                  <a:pt x="110532" y="929473"/>
                </a:cubicBezTo>
                <a:cubicBezTo>
                  <a:pt x="104193" y="942152"/>
                  <a:pt x="99783" y="945247"/>
                  <a:pt x="90435" y="954594"/>
                </a:cubicBezTo>
                <a:cubicBezTo>
                  <a:pt x="77555" y="993237"/>
                  <a:pt x="96681" y="943344"/>
                  <a:pt x="70339" y="984739"/>
                </a:cubicBezTo>
                <a:cubicBezTo>
                  <a:pt x="62297" y="997376"/>
                  <a:pt x="58551" y="1012468"/>
                  <a:pt x="50242" y="1024932"/>
                </a:cubicBezTo>
                <a:cubicBezTo>
                  <a:pt x="46893" y="1029956"/>
                  <a:pt x="42894" y="1034604"/>
                  <a:pt x="40194" y="1040005"/>
                </a:cubicBezTo>
                <a:cubicBezTo>
                  <a:pt x="33200" y="1053994"/>
                  <a:pt x="24789" y="1081193"/>
                  <a:pt x="20097" y="1095271"/>
                </a:cubicBezTo>
                <a:lnTo>
                  <a:pt x="10049" y="1125416"/>
                </a:lnTo>
                <a:lnTo>
                  <a:pt x="0" y="1165609"/>
                </a:lnTo>
                <a:cubicBezTo>
                  <a:pt x="1675" y="1190730"/>
                  <a:pt x="1463" y="1216048"/>
                  <a:pt x="5024" y="1240972"/>
                </a:cubicBezTo>
                <a:cubicBezTo>
                  <a:pt x="6522" y="1251457"/>
                  <a:pt x="12504" y="1260841"/>
                  <a:pt x="15073" y="1271117"/>
                </a:cubicBezTo>
                <a:cubicBezTo>
                  <a:pt x="30779" y="1333946"/>
                  <a:pt x="10706" y="1255831"/>
                  <a:pt x="25121" y="1306286"/>
                </a:cubicBezTo>
                <a:cubicBezTo>
                  <a:pt x="27018" y="1312925"/>
                  <a:pt x="28248" y="1319744"/>
                  <a:pt x="30145" y="1326383"/>
                </a:cubicBezTo>
                <a:cubicBezTo>
                  <a:pt x="31600" y="1331475"/>
                  <a:pt x="33776" y="1336346"/>
                  <a:pt x="35170" y="1341456"/>
                </a:cubicBezTo>
                <a:cubicBezTo>
                  <a:pt x="37092" y="1348505"/>
                  <a:pt x="44459" y="1383228"/>
                  <a:pt x="50242" y="1396721"/>
                </a:cubicBezTo>
                <a:cubicBezTo>
                  <a:pt x="53192" y="1403605"/>
                  <a:pt x="57508" y="1409864"/>
                  <a:pt x="60290" y="1416818"/>
                </a:cubicBezTo>
                <a:cubicBezTo>
                  <a:pt x="64224" y="1426652"/>
                  <a:pt x="66989" y="1436915"/>
                  <a:pt x="70339" y="1446963"/>
                </a:cubicBezTo>
                <a:cubicBezTo>
                  <a:pt x="72014" y="1451987"/>
                  <a:pt x="72425" y="1457629"/>
                  <a:pt x="75363" y="1462036"/>
                </a:cubicBezTo>
                <a:cubicBezTo>
                  <a:pt x="78712" y="1467060"/>
                  <a:pt x="82520" y="1471807"/>
                  <a:pt x="85411" y="1477108"/>
                </a:cubicBezTo>
                <a:cubicBezTo>
                  <a:pt x="123657" y="1547227"/>
                  <a:pt x="86921" y="1489421"/>
                  <a:pt x="125605" y="1547447"/>
                </a:cubicBezTo>
                <a:cubicBezTo>
                  <a:pt x="134729" y="1561133"/>
                  <a:pt x="146078" y="1580292"/>
                  <a:pt x="160774" y="1587640"/>
                </a:cubicBezTo>
                <a:cubicBezTo>
                  <a:pt x="167473" y="1590990"/>
                  <a:pt x="174776" y="1593336"/>
                  <a:pt x="180871" y="1597689"/>
                </a:cubicBezTo>
                <a:cubicBezTo>
                  <a:pt x="186653" y="1601819"/>
                  <a:pt x="190485" y="1608213"/>
                  <a:pt x="195943" y="1612761"/>
                </a:cubicBezTo>
                <a:cubicBezTo>
                  <a:pt x="208927" y="1623581"/>
                  <a:pt x="210984" y="1622798"/>
                  <a:pt x="226088" y="1627834"/>
                </a:cubicBezTo>
                <a:cubicBezTo>
                  <a:pt x="245443" y="1656863"/>
                  <a:pt x="225157" y="1630624"/>
                  <a:pt x="251209" y="1652954"/>
                </a:cubicBezTo>
                <a:cubicBezTo>
                  <a:pt x="251222" y="1652966"/>
                  <a:pt x="283438" y="1685184"/>
                  <a:pt x="286378" y="1688124"/>
                </a:cubicBezTo>
                <a:cubicBezTo>
                  <a:pt x="289728" y="1691474"/>
                  <a:pt x="292486" y="1695544"/>
                  <a:pt x="296427" y="1698172"/>
                </a:cubicBezTo>
                <a:cubicBezTo>
                  <a:pt x="301451" y="1701521"/>
                  <a:pt x="306955" y="1704244"/>
                  <a:pt x="311499" y="1708220"/>
                </a:cubicBezTo>
                <a:cubicBezTo>
                  <a:pt x="320411" y="1716018"/>
                  <a:pt x="326767" y="1726772"/>
                  <a:pt x="336620" y="1733341"/>
                </a:cubicBezTo>
                <a:cubicBezTo>
                  <a:pt x="341644" y="1736691"/>
                  <a:pt x="347180" y="1739378"/>
                  <a:pt x="351693" y="1743390"/>
                </a:cubicBezTo>
                <a:cubicBezTo>
                  <a:pt x="362314" y="1752831"/>
                  <a:pt x="371790" y="1763487"/>
                  <a:pt x="381838" y="1773535"/>
                </a:cubicBezTo>
                <a:cubicBezTo>
                  <a:pt x="386862" y="1778559"/>
                  <a:pt x="390998" y="1784666"/>
                  <a:pt x="396910" y="1788607"/>
                </a:cubicBezTo>
                <a:cubicBezTo>
                  <a:pt x="406958" y="1795306"/>
                  <a:pt x="418515" y="1800165"/>
                  <a:pt x="427055" y="1808704"/>
                </a:cubicBezTo>
                <a:cubicBezTo>
                  <a:pt x="444687" y="1826334"/>
                  <a:pt x="428940" y="1811902"/>
                  <a:pt x="452176" y="1828801"/>
                </a:cubicBezTo>
                <a:cubicBezTo>
                  <a:pt x="465720" y="1838651"/>
                  <a:pt x="476482" y="1853650"/>
                  <a:pt x="492370" y="1858946"/>
                </a:cubicBezTo>
                <a:cubicBezTo>
                  <a:pt x="497394" y="1860621"/>
                  <a:pt x="502813" y="1861398"/>
                  <a:pt x="507442" y="1863970"/>
                </a:cubicBezTo>
                <a:cubicBezTo>
                  <a:pt x="559267" y="1892762"/>
                  <a:pt x="518555" y="1877723"/>
                  <a:pt x="552660" y="1889091"/>
                </a:cubicBezTo>
                <a:cubicBezTo>
                  <a:pt x="561034" y="1897465"/>
                  <a:pt x="567928" y="1907643"/>
                  <a:pt x="577781" y="1914212"/>
                </a:cubicBezTo>
                <a:cubicBezTo>
                  <a:pt x="587829" y="1920911"/>
                  <a:pt x="599387" y="1925768"/>
                  <a:pt x="607926" y="1934308"/>
                </a:cubicBezTo>
                <a:lnTo>
                  <a:pt x="633046" y="1959429"/>
                </a:lnTo>
                <a:cubicBezTo>
                  <a:pt x="636396" y="1962779"/>
                  <a:pt x="638858" y="1967359"/>
                  <a:pt x="643095" y="1969478"/>
                </a:cubicBezTo>
                <a:cubicBezTo>
                  <a:pt x="649794" y="1972827"/>
                  <a:pt x="656769" y="1975673"/>
                  <a:pt x="663191" y="1979526"/>
                </a:cubicBezTo>
                <a:cubicBezTo>
                  <a:pt x="686779" y="1993679"/>
                  <a:pt x="690466" y="2000484"/>
                  <a:pt x="713433" y="2009671"/>
                </a:cubicBezTo>
                <a:cubicBezTo>
                  <a:pt x="733819" y="2017825"/>
                  <a:pt x="743935" y="2019808"/>
                  <a:pt x="763675" y="2024743"/>
                </a:cubicBezTo>
                <a:cubicBezTo>
                  <a:pt x="770374" y="2029767"/>
                  <a:pt x="776502" y="2035661"/>
                  <a:pt x="783772" y="2039816"/>
                </a:cubicBezTo>
                <a:cubicBezTo>
                  <a:pt x="789796" y="2043258"/>
                  <a:pt x="814046" y="2048465"/>
                  <a:pt x="818941" y="2049864"/>
                </a:cubicBezTo>
                <a:cubicBezTo>
                  <a:pt x="864577" y="2062904"/>
                  <a:pt x="788585" y="2044799"/>
                  <a:pt x="864159" y="2059913"/>
                </a:cubicBezTo>
                <a:cubicBezTo>
                  <a:pt x="870930" y="2061267"/>
                  <a:pt x="877420" y="2063961"/>
                  <a:pt x="884255" y="2064937"/>
                </a:cubicBezTo>
                <a:cubicBezTo>
                  <a:pt x="900917" y="2067317"/>
                  <a:pt x="917750" y="2068286"/>
                  <a:pt x="934497" y="2069961"/>
                </a:cubicBezTo>
                <a:cubicBezTo>
                  <a:pt x="941196" y="2071636"/>
                  <a:pt x="947955" y="2073088"/>
                  <a:pt x="954594" y="2074985"/>
                </a:cubicBezTo>
                <a:cubicBezTo>
                  <a:pt x="959686" y="2076440"/>
                  <a:pt x="964496" y="2078860"/>
                  <a:pt x="969666" y="2080009"/>
                </a:cubicBezTo>
                <a:cubicBezTo>
                  <a:pt x="990331" y="2084601"/>
                  <a:pt x="1004830" y="2084576"/>
                  <a:pt x="1024932" y="2090058"/>
                </a:cubicBezTo>
                <a:cubicBezTo>
                  <a:pt x="1035151" y="2092845"/>
                  <a:pt x="1045029" y="2096757"/>
                  <a:pt x="1055077" y="2100106"/>
                </a:cubicBezTo>
                <a:cubicBezTo>
                  <a:pt x="1078738" y="2123765"/>
                  <a:pt x="1051172" y="2100386"/>
                  <a:pt x="1110343" y="2115179"/>
                </a:cubicBezTo>
                <a:cubicBezTo>
                  <a:pt x="1116201" y="2116644"/>
                  <a:pt x="1120015" y="2122527"/>
                  <a:pt x="1125416" y="2125227"/>
                </a:cubicBezTo>
                <a:cubicBezTo>
                  <a:pt x="1137785" y="2131411"/>
                  <a:pt x="1159054" y="2133345"/>
                  <a:pt x="1170633" y="2135275"/>
                </a:cubicBezTo>
                <a:cubicBezTo>
                  <a:pt x="1179007" y="2138625"/>
                  <a:pt x="1187198" y="2142472"/>
                  <a:pt x="1195754" y="2145324"/>
                </a:cubicBezTo>
                <a:cubicBezTo>
                  <a:pt x="1210741" y="2150320"/>
                  <a:pt x="1231157" y="2152899"/>
                  <a:pt x="1245996" y="2155372"/>
                </a:cubicBezTo>
                <a:lnTo>
                  <a:pt x="1291213" y="2170445"/>
                </a:lnTo>
                <a:cubicBezTo>
                  <a:pt x="1296237" y="2172120"/>
                  <a:pt x="1301148" y="2174185"/>
                  <a:pt x="1306286" y="2175469"/>
                </a:cubicBezTo>
                <a:cubicBezTo>
                  <a:pt x="1319684" y="2178818"/>
                  <a:pt x="1333378" y="2181150"/>
                  <a:pt x="1346479" y="2185517"/>
                </a:cubicBezTo>
                <a:cubicBezTo>
                  <a:pt x="1351503" y="2187192"/>
                  <a:pt x="1356414" y="2189257"/>
                  <a:pt x="1361552" y="2190541"/>
                </a:cubicBezTo>
                <a:cubicBezTo>
                  <a:pt x="1380437" y="2195262"/>
                  <a:pt x="1385660" y="2193696"/>
                  <a:pt x="1401745" y="2200590"/>
                </a:cubicBezTo>
                <a:cubicBezTo>
                  <a:pt x="1408629" y="2203540"/>
                  <a:pt x="1414829" y="2208008"/>
                  <a:pt x="1421842" y="2210638"/>
                </a:cubicBezTo>
                <a:cubicBezTo>
                  <a:pt x="1428308" y="2213062"/>
                  <a:pt x="1435388" y="2213478"/>
                  <a:pt x="1441939" y="2215662"/>
                </a:cubicBezTo>
                <a:cubicBezTo>
                  <a:pt x="1450495" y="2218514"/>
                  <a:pt x="1458616" y="2222543"/>
                  <a:pt x="1467060" y="2225710"/>
                </a:cubicBezTo>
                <a:cubicBezTo>
                  <a:pt x="1472019" y="2227570"/>
                  <a:pt x="1477173" y="2228875"/>
                  <a:pt x="1482132" y="2230735"/>
                </a:cubicBezTo>
                <a:cubicBezTo>
                  <a:pt x="1490576" y="2233902"/>
                  <a:pt x="1498777" y="2237701"/>
                  <a:pt x="1507253" y="2240783"/>
                </a:cubicBezTo>
                <a:cubicBezTo>
                  <a:pt x="1517207" y="2244403"/>
                  <a:pt x="1527663" y="2246659"/>
                  <a:pt x="1537398" y="2250831"/>
                </a:cubicBezTo>
                <a:cubicBezTo>
                  <a:pt x="1551166" y="2256732"/>
                  <a:pt x="1563380" y="2266191"/>
                  <a:pt x="1577591" y="2270928"/>
                </a:cubicBezTo>
                <a:cubicBezTo>
                  <a:pt x="1594169" y="2276454"/>
                  <a:pt x="1599754" y="2277987"/>
                  <a:pt x="1617785" y="2286001"/>
                </a:cubicBezTo>
                <a:cubicBezTo>
                  <a:pt x="1624629" y="2289043"/>
                  <a:pt x="1630928" y="2293268"/>
                  <a:pt x="1637882" y="2296049"/>
                </a:cubicBezTo>
                <a:cubicBezTo>
                  <a:pt x="1647716" y="2299983"/>
                  <a:pt x="1658073" y="2302477"/>
                  <a:pt x="1668027" y="2306097"/>
                </a:cubicBezTo>
                <a:cubicBezTo>
                  <a:pt x="1676503" y="2309179"/>
                  <a:pt x="1684510" y="2313554"/>
                  <a:pt x="1693148" y="2316146"/>
                </a:cubicBezTo>
                <a:cubicBezTo>
                  <a:pt x="1701327" y="2318600"/>
                  <a:pt x="1710030" y="2318923"/>
                  <a:pt x="1718268" y="2321170"/>
                </a:cubicBezTo>
                <a:cubicBezTo>
                  <a:pt x="1728487" y="2323957"/>
                  <a:pt x="1748413" y="2331218"/>
                  <a:pt x="1748413" y="2331218"/>
                </a:cubicBezTo>
                <a:cubicBezTo>
                  <a:pt x="1772141" y="2347037"/>
                  <a:pt x="1755374" y="2338622"/>
                  <a:pt x="1788607" y="2346291"/>
                </a:cubicBezTo>
                <a:cubicBezTo>
                  <a:pt x="1853707" y="2361314"/>
                  <a:pt x="1804096" y="2352222"/>
                  <a:pt x="1858945" y="2361363"/>
                </a:cubicBezTo>
                <a:cubicBezTo>
                  <a:pt x="1879737" y="2371759"/>
                  <a:pt x="1884351" y="2375251"/>
                  <a:pt x="1909187" y="2381460"/>
                </a:cubicBezTo>
                <a:cubicBezTo>
                  <a:pt x="1919070" y="2383931"/>
                  <a:pt x="1929284" y="2384809"/>
                  <a:pt x="1939332" y="2386484"/>
                </a:cubicBezTo>
                <a:cubicBezTo>
                  <a:pt x="1944356" y="2389833"/>
                  <a:pt x="1948751" y="2394412"/>
                  <a:pt x="1954405" y="2396532"/>
                </a:cubicBezTo>
                <a:cubicBezTo>
                  <a:pt x="1962401" y="2399530"/>
                  <a:pt x="1971241" y="2399486"/>
                  <a:pt x="1979526" y="2401557"/>
                </a:cubicBezTo>
                <a:cubicBezTo>
                  <a:pt x="1984664" y="2402842"/>
                  <a:pt x="1989460" y="2405297"/>
                  <a:pt x="1994598" y="2406581"/>
                </a:cubicBezTo>
                <a:cubicBezTo>
                  <a:pt x="2002883" y="2408652"/>
                  <a:pt x="2011434" y="2409534"/>
                  <a:pt x="2019719" y="2411605"/>
                </a:cubicBezTo>
                <a:cubicBezTo>
                  <a:pt x="2024857" y="2412889"/>
                  <a:pt x="2029699" y="2415174"/>
                  <a:pt x="2034791" y="2416629"/>
                </a:cubicBezTo>
                <a:cubicBezTo>
                  <a:pt x="2041430" y="2418526"/>
                  <a:pt x="2048274" y="2419669"/>
                  <a:pt x="2054888" y="2421653"/>
                </a:cubicBezTo>
                <a:cubicBezTo>
                  <a:pt x="2065033" y="2424697"/>
                  <a:pt x="2074585" y="2429961"/>
                  <a:pt x="2085033" y="2431702"/>
                </a:cubicBezTo>
                <a:cubicBezTo>
                  <a:pt x="2094234" y="2433235"/>
                  <a:pt x="2143020" y="2441606"/>
                  <a:pt x="2150348" y="2441750"/>
                </a:cubicBezTo>
                <a:lnTo>
                  <a:pt x="2627644" y="2446774"/>
                </a:lnTo>
                <a:cubicBezTo>
                  <a:pt x="2680461" y="2457337"/>
                  <a:pt x="2623558" y="2446884"/>
                  <a:pt x="2708031" y="2456823"/>
                </a:cubicBezTo>
                <a:cubicBezTo>
                  <a:pt x="2716493" y="2457819"/>
                  <a:pt x="2753425" y="2464403"/>
                  <a:pt x="2763297" y="2466871"/>
                </a:cubicBezTo>
                <a:cubicBezTo>
                  <a:pt x="2768435" y="2468155"/>
                  <a:pt x="2773232" y="2470611"/>
                  <a:pt x="2778370" y="2471895"/>
                </a:cubicBezTo>
                <a:cubicBezTo>
                  <a:pt x="2786654" y="2473966"/>
                  <a:pt x="2795117" y="2475244"/>
                  <a:pt x="2803490" y="2476919"/>
                </a:cubicBezTo>
                <a:cubicBezTo>
                  <a:pt x="2825930" y="2491880"/>
                  <a:pt x="2810850" y="2484267"/>
                  <a:pt x="2838660" y="2491992"/>
                </a:cubicBezTo>
                <a:cubicBezTo>
                  <a:pt x="2862155" y="2498518"/>
                  <a:pt x="2885342" y="2506175"/>
                  <a:pt x="2908998" y="2512089"/>
                </a:cubicBezTo>
                <a:cubicBezTo>
                  <a:pt x="2915697" y="2513764"/>
                  <a:pt x="2922243" y="2516257"/>
                  <a:pt x="2929095" y="2517113"/>
                </a:cubicBezTo>
                <a:cubicBezTo>
                  <a:pt x="2949106" y="2519614"/>
                  <a:pt x="2969352" y="2519826"/>
                  <a:pt x="2989385" y="2522137"/>
                </a:cubicBezTo>
                <a:cubicBezTo>
                  <a:pt x="3012913" y="2524852"/>
                  <a:pt x="3036499" y="2527540"/>
                  <a:pt x="3059723" y="2532185"/>
                </a:cubicBezTo>
                <a:cubicBezTo>
                  <a:pt x="3068097" y="2533860"/>
                  <a:pt x="3076390" y="2536001"/>
                  <a:pt x="3084844" y="2537209"/>
                </a:cubicBezTo>
                <a:cubicBezTo>
                  <a:pt x="3128352" y="2543425"/>
                  <a:pt x="3165193" y="2544430"/>
                  <a:pt x="3210449" y="2547258"/>
                </a:cubicBezTo>
                <a:cubicBezTo>
                  <a:pt x="3218201" y="2549196"/>
                  <a:pt x="3249287" y="2557306"/>
                  <a:pt x="3255666" y="2557306"/>
                </a:cubicBezTo>
                <a:cubicBezTo>
                  <a:pt x="3278582" y="2557306"/>
                  <a:pt x="3341398" y="2552229"/>
                  <a:pt x="3371222" y="2547258"/>
                </a:cubicBezTo>
                <a:cubicBezTo>
                  <a:pt x="3388069" y="2544450"/>
                  <a:pt x="3405261" y="2542610"/>
                  <a:pt x="3421464" y="2537209"/>
                </a:cubicBezTo>
                <a:cubicBezTo>
                  <a:pt x="3443088" y="2530002"/>
                  <a:pt x="3431399" y="2533469"/>
                  <a:pt x="3456633" y="2527161"/>
                </a:cubicBezTo>
                <a:cubicBezTo>
                  <a:pt x="3461657" y="2523812"/>
                  <a:pt x="3466305" y="2519813"/>
                  <a:pt x="3471706" y="2517113"/>
                </a:cubicBezTo>
                <a:cubicBezTo>
                  <a:pt x="3490628" y="2507652"/>
                  <a:pt x="3497732" y="2506838"/>
                  <a:pt x="3516923" y="2502040"/>
                </a:cubicBezTo>
                <a:cubicBezTo>
                  <a:pt x="3520273" y="2498691"/>
                  <a:pt x="3522910" y="2494429"/>
                  <a:pt x="3526972" y="2491992"/>
                </a:cubicBezTo>
                <a:cubicBezTo>
                  <a:pt x="3531513" y="2489267"/>
                  <a:pt x="3537176" y="2489054"/>
                  <a:pt x="3542044" y="2486968"/>
                </a:cubicBezTo>
                <a:cubicBezTo>
                  <a:pt x="3548928" y="2484018"/>
                  <a:pt x="3555638" y="2480635"/>
                  <a:pt x="3562141" y="2476919"/>
                </a:cubicBezTo>
                <a:cubicBezTo>
                  <a:pt x="3589409" y="2461337"/>
                  <a:pt x="3564653" y="2471058"/>
                  <a:pt x="3592286" y="2461847"/>
                </a:cubicBezTo>
                <a:cubicBezTo>
                  <a:pt x="3623097" y="2431036"/>
                  <a:pt x="3588322" y="2461317"/>
                  <a:pt x="3637504" y="2436726"/>
                </a:cubicBezTo>
                <a:cubicBezTo>
                  <a:pt x="3644203" y="2433377"/>
                  <a:pt x="3651097" y="2430394"/>
                  <a:pt x="3657600" y="2426678"/>
                </a:cubicBezTo>
                <a:cubicBezTo>
                  <a:pt x="3662843" y="2423682"/>
                  <a:pt x="3667272" y="2419330"/>
                  <a:pt x="3672673" y="2416629"/>
                </a:cubicBezTo>
                <a:cubicBezTo>
                  <a:pt x="3677410" y="2414261"/>
                  <a:pt x="3682877" y="2413691"/>
                  <a:pt x="3687745" y="2411605"/>
                </a:cubicBezTo>
                <a:cubicBezTo>
                  <a:pt x="3694629" y="2408655"/>
                  <a:pt x="3700958" y="2404507"/>
                  <a:pt x="3707842" y="2401557"/>
                </a:cubicBezTo>
                <a:cubicBezTo>
                  <a:pt x="3717938" y="2397230"/>
                  <a:pt x="3732806" y="2394059"/>
                  <a:pt x="3743011" y="2391508"/>
                </a:cubicBezTo>
                <a:cubicBezTo>
                  <a:pt x="3758151" y="2381416"/>
                  <a:pt x="3760330" y="2379063"/>
                  <a:pt x="3778181" y="2371412"/>
                </a:cubicBezTo>
                <a:cubicBezTo>
                  <a:pt x="3783049" y="2369326"/>
                  <a:pt x="3788624" y="2368959"/>
                  <a:pt x="3793253" y="2366387"/>
                </a:cubicBezTo>
                <a:cubicBezTo>
                  <a:pt x="3803810" y="2360522"/>
                  <a:pt x="3813350" y="2352990"/>
                  <a:pt x="3823398" y="2346291"/>
                </a:cubicBezTo>
                <a:cubicBezTo>
                  <a:pt x="3828422" y="2342941"/>
                  <a:pt x="3833070" y="2338943"/>
                  <a:pt x="3838471" y="2336242"/>
                </a:cubicBezTo>
                <a:cubicBezTo>
                  <a:pt x="3845170" y="2332893"/>
                  <a:pt x="3852335" y="2330348"/>
                  <a:pt x="3858567" y="2326194"/>
                </a:cubicBezTo>
                <a:cubicBezTo>
                  <a:pt x="3862508" y="2323566"/>
                  <a:pt x="3864917" y="2319105"/>
                  <a:pt x="3868616" y="2316146"/>
                </a:cubicBezTo>
                <a:cubicBezTo>
                  <a:pt x="3883116" y="2304546"/>
                  <a:pt x="3882958" y="2309522"/>
                  <a:pt x="3893737" y="2296049"/>
                </a:cubicBezTo>
                <a:cubicBezTo>
                  <a:pt x="3897509" y="2291334"/>
                  <a:pt x="3899515" y="2285246"/>
                  <a:pt x="3903785" y="2280976"/>
                </a:cubicBezTo>
                <a:cubicBezTo>
                  <a:pt x="3909706" y="2275055"/>
                  <a:pt x="3917183" y="2270928"/>
                  <a:pt x="3923882" y="2265904"/>
                </a:cubicBezTo>
                <a:cubicBezTo>
                  <a:pt x="3927231" y="2260880"/>
                  <a:pt x="3930064" y="2255470"/>
                  <a:pt x="3933930" y="2250831"/>
                </a:cubicBezTo>
                <a:cubicBezTo>
                  <a:pt x="3938478" y="2245373"/>
                  <a:pt x="3945061" y="2241671"/>
                  <a:pt x="3949002" y="2235759"/>
                </a:cubicBezTo>
                <a:cubicBezTo>
                  <a:pt x="3968416" y="2206638"/>
                  <a:pt x="3935392" y="2233109"/>
                  <a:pt x="3969099" y="2210638"/>
                </a:cubicBezTo>
                <a:cubicBezTo>
                  <a:pt x="3989665" y="2179789"/>
                  <a:pt x="3967141" y="2211441"/>
                  <a:pt x="3994220" y="2180493"/>
                </a:cubicBezTo>
                <a:cubicBezTo>
                  <a:pt x="4001282" y="2172423"/>
                  <a:pt x="4007883" y="2163951"/>
                  <a:pt x="4014317" y="2155372"/>
                </a:cubicBezTo>
                <a:cubicBezTo>
                  <a:pt x="4017940" y="2150541"/>
                  <a:pt x="4020499" y="2144938"/>
                  <a:pt x="4024365" y="2140299"/>
                </a:cubicBezTo>
                <a:cubicBezTo>
                  <a:pt x="4028914" y="2134841"/>
                  <a:pt x="4034414" y="2130251"/>
                  <a:pt x="4039438" y="2125227"/>
                </a:cubicBezTo>
                <a:cubicBezTo>
                  <a:pt x="4042787" y="2118528"/>
                  <a:pt x="4045516" y="2111481"/>
                  <a:pt x="4049486" y="2105130"/>
                </a:cubicBezTo>
                <a:cubicBezTo>
                  <a:pt x="4053924" y="2098029"/>
                  <a:pt x="4060340" y="2092267"/>
                  <a:pt x="4064559" y="2085034"/>
                </a:cubicBezTo>
                <a:cubicBezTo>
                  <a:pt x="4076879" y="2063913"/>
                  <a:pt x="4080568" y="2047437"/>
                  <a:pt x="4094704" y="2029768"/>
                </a:cubicBezTo>
                <a:cubicBezTo>
                  <a:pt x="4097663" y="2026069"/>
                  <a:pt x="4101403" y="2023069"/>
                  <a:pt x="4104752" y="2019719"/>
                </a:cubicBezTo>
                <a:cubicBezTo>
                  <a:pt x="4106427" y="2014695"/>
                  <a:pt x="4107408" y="2009384"/>
                  <a:pt x="4109776" y="2004647"/>
                </a:cubicBezTo>
                <a:cubicBezTo>
                  <a:pt x="4112476" y="1999246"/>
                  <a:pt x="4117445" y="1995124"/>
                  <a:pt x="4119824" y="1989574"/>
                </a:cubicBezTo>
                <a:cubicBezTo>
                  <a:pt x="4133714" y="1957166"/>
                  <a:pt x="4114674" y="1979654"/>
                  <a:pt x="4134897" y="1959429"/>
                </a:cubicBezTo>
                <a:cubicBezTo>
                  <a:pt x="4136572" y="1954405"/>
                  <a:pt x="4137730" y="1949178"/>
                  <a:pt x="4139921" y="1944357"/>
                </a:cubicBezTo>
                <a:cubicBezTo>
                  <a:pt x="4156205" y="1908532"/>
                  <a:pt x="4154334" y="1912688"/>
                  <a:pt x="4170066" y="1889091"/>
                </a:cubicBezTo>
                <a:cubicBezTo>
                  <a:pt x="4182694" y="1851204"/>
                  <a:pt x="4165659" y="1897904"/>
                  <a:pt x="4185139" y="1858946"/>
                </a:cubicBezTo>
                <a:cubicBezTo>
                  <a:pt x="4205944" y="1817337"/>
                  <a:pt x="4171410" y="1872003"/>
                  <a:pt x="4200211" y="1828801"/>
                </a:cubicBezTo>
                <a:cubicBezTo>
                  <a:pt x="4212629" y="1791551"/>
                  <a:pt x="4205523" y="1808130"/>
                  <a:pt x="4220308" y="1778559"/>
                </a:cubicBezTo>
                <a:cubicBezTo>
                  <a:pt x="4221983" y="1768511"/>
                  <a:pt x="4222111" y="1758078"/>
                  <a:pt x="4225332" y="1748414"/>
                </a:cubicBezTo>
                <a:cubicBezTo>
                  <a:pt x="4227242" y="1742685"/>
                  <a:pt x="4235218" y="1739377"/>
                  <a:pt x="4235381" y="1733341"/>
                </a:cubicBezTo>
                <a:cubicBezTo>
                  <a:pt x="4236605" y="1688033"/>
                  <a:pt x="4240553" y="1598283"/>
                  <a:pt x="4225332" y="1537398"/>
                </a:cubicBezTo>
                <a:cubicBezTo>
                  <a:pt x="4220620" y="1518551"/>
                  <a:pt x="4218885" y="1522353"/>
                  <a:pt x="4210260" y="1502229"/>
                </a:cubicBezTo>
                <a:cubicBezTo>
                  <a:pt x="4208174" y="1497361"/>
                  <a:pt x="4207426" y="1491978"/>
                  <a:pt x="4205235" y="1487157"/>
                </a:cubicBezTo>
                <a:cubicBezTo>
                  <a:pt x="4199037" y="1473520"/>
                  <a:pt x="4189876" y="1461173"/>
                  <a:pt x="4185139" y="1446963"/>
                </a:cubicBezTo>
                <a:cubicBezTo>
                  <a:pt x="4181789" y="1436915"/>
                  <a:pt x="4179827" y="1426292"/>
                  <a:pt x="4175090" y="1416818"/>
                </a:cubicBezTo>
                <a:cubicBezTo>
                  <a:pt x="4159354" y="1385344"/>
                  <a:pt x="4171709" y="1407059"/>
                  <a:pt x="4149970" y="1376625"/>
                </a:cubicBezTo>
                <a:cubicBezTo>
                  <a:pt x="4146460" y="1371711"/>
                  <a:pt x="4143431" y="1366466"/>
                  <a:pt x="4139921" y="1361552"/>
                </a:cubicBezTo>
                <a:cubicBezTo>
                  <a:pt x="4135054" y="1354738"/>
                  <a:pt x="4129716" y="1348270"/>
                  <a:pt x="4124849" y="1341456"/>
                </a:cubicBezTo>
                <a:cubicBezTo>
                  <a:pt x="4121339" y="1336542"/>
                  <a:pt x="4118730" y="1330968"/>
                  <a:pt x="4114800" y="1326383"/>
                </a:cubicBezTo>
                <a:cubicBezTo>
                  <a:pt x="4108635" y="1319190"/>
                  <a:pt x="4101403" y="1312985"/>
                  <a:pt x="4094704" y="1306286"/>
                </a:cubicBezTo>
                <a:cubicBezTo>
                  <a:pt x="4085873" y="1279798"/>
                  <a:pt x="4095515" y="1301231"/>
                  <a:pt x="4074607" y="1276141"/>
                </a:cubicBezTo>
                <a:cubicBezTo>
                  <a:pt x="4035079" y="1228706"/>
                  <a:pt x="4089750" y="1291319"/>
                  <a:pt x="4059534" y="1245996"/>
                </a:cubicBezTo>
                <a:cubicBezTo>
                  <a:pt x="4055593" y="1240084"/>
                  <a:pt x="4049486" y="1235948"/>
                  <a:pt x="4044462" y="1230924"/>
                </a:cubicBezTo>
                <a:cubicBezTo>
                  <a:pt x="4041112" y="1222550"/>
                  <a:pt x="4038192" y="1213992"/>
                  <a:pt x="4034413" y="1205803"/>
                </a:cubicBezTo>
                <a:cubicBezTo>
                  <a:pt x="4028136" y="1192202"/>
                  <a:pt x="4017950" y="1180141"/>
                  <a:pt x="4014317" y="1165609"/>
                </a:cubicBezTo>
                <a:cubicBezTo>
                  <a:pt x="4007476" y="1138247"/>
                  <a:pt x="4012381" y="1151689"/>
                  <a:pt x="3999244" y="1125416"/>
                </a:cubicBezTo>
                <a:cubicBezTo>
                  <a:pt x="3987584" y="1043795"/>
                  <a:pt x="4002560" y="1133651"/>
                  <a:pt x="3984172" y="1060102"/>
                </a:cubicBezTo>
                <a:cubicBezTo>
                  <a:pt x="3980822" y="1046704"/>
                  <a:pt x="3978490" y="1033010"/>
                  <a:pt x="3974123" y="1019908"/>
                </a:cubicBezTo>
                <a:lnTo>
                  <a:pt x="3964075" y="989763"/>
                </a:lnTo>
                <a:cubicBezTo>
                  <a:pt x="3962400" y="984739"/>
                  <a:pt x="3962796" y="978436"/>
                  <a:pt x="3959051" y="974691"/>
                </a:cubicBezTo>
                <a:cubicBezTo>
                  <a:pt x="3955701" y="971341"/>
                  <a:pt x="3951630" y="968584"/>
                  <a:pt x="3949002" y="964642"/>
                </a:cubicBezTo>
                <a:cubicBezTo>
                  <a:pt x="3944848" y="958411"/>
                  <a:pt x="3942670" y="951049"/>
                  <a:pt x="3938954" y="944546"/>
                </a:cubicBezTo>
                <a:cubicBezTo>
                  <a:pt x="3935958" y="939303"/>
                  <a:pt x="3932255" y="934497"/>
                  <a:pt x="3928906" y="929473"/>
                </a:cubicBezTo>
                <a:cubicBezTo>
                  <a:pt x="3926993" y="919910"/>
                  <a:pt x="3924009" y="899584"/>
                  <a:pt x="3918857" y="889280"/>
                </a:cubicBezTo>
                <a:cubicBezTo>
                  <a:pt x="3899381" y="850330"/>
                  <a:pt x="3916410" y="897011"/>
                  <a:pt x="3903785" y="859135"/>
                </a:cubicBezTo>
                <a:cubicBezTo>
                  <a:pt x="3902110" y="849087"/>
                  <a:pt x="3901982" y="838654"/>
                  <a:pt x="3898761" y="828990"/>
                </a:cubicBezTo>
                <a:cubicBezTo>
                  <a:pt x="3896851" y="823261"/>
                  <a:pt x="3890832" y="819571"/>
                  <a:pt x="3888712" y="813917"/>
                </a:cubicBezTo>
                <a:cubicBezTo>
                  <a:pt x="3885714" y="805921"/>
                  <a:pt x="3885759" y="797081"/>
                  <a:pt x="3883688" y="788796"/>
                </a:cubicBezTo>
                <a:cubicBezTo>
                  <a:pt x="3882404" y="783658"/>
                  <a:pt x="3879948" y="778862"/>
                  <a:pt x="3878664" y="773724"/>
                </a:cubicBezTo>
                <a:cubicBezTo>
                  <a:pt x="3876593" y="765439"/>
                  <a:pt x="3876094" y="756782"/>
                  <a:pt x="3873640" y="748603"/>
                </a:cubicBezTo>
                <a:cubicBezTo>
                  <a:pt x="3871048" y="739965"/>
                  <a:pt x="3866243" y="732102"/>
                  <a:pt x="3863591" y="723482"/>
                </a:cubicBezTo>
                <a:cubicBezTo>
                  <a:pt x="3859530" y="710283"/>
                  <a:pt x="3857910" y="696390"/>
                  <a:pt x="3853543" y="683289"/>
                </a:cubicBezTo>
                <a:cubicBezTo>
                  <a:pt x="3851868" y="678265"/>
                  <a:pt x="3851187" y="672791"/>
                  <a:pt x="3848519" y="668216"/>
                </a:cubicBezTo>
                <a:cubicBezTo>
                  <a:pt x="3839392" y="652569"/>
                  <a:pt x="3826475" y="639201"/>
                  <a:pt x="3818374" y="622998"/>
                </a:cubicBezTo>
                <a:cubicBezTo>
                  <a:pt x="3815025" y="616299"/>
                  <a:pt x="3813121" y="608655"/>
                  <a:pt x="3808326" y="602902"/>
                </a:cubicBezTo>
                <a:cubicBezTo>
                  <a:pt x="3804460" y="598263"/>
                  <a:pt x="3797523" y="597123"/>
                  <a:pt x="3793253" y="592853"/>
                </a:cubicBezTo>
                <a:cubicBezTo>
                  <a:pt x="3787332" y="586932"/>
                  <a:pt x="3783744" y="579015"/>
                  <a:pt x="3778181" y="572757"/>
                </a:cubicBezTo>
                <a:lnTo>
                  <a:pt x="3743011" y="537587"/>
                </a:lnTo>
                <a:cubicBezTo>
                  <a:pt x="3730041" y="524617"/>
                  <a:pt x="3718961" y="511643"/>
                  <a:pt x="3702818" y="502418"/>
                </a:cubicBezTo>
                <a:cubicBezTo>
                  <a:pt x="3698220" y="499790"/>
                  <a:pt x="3692769" y="499069"/>
                  <a:pt x="3687745" y="497394"/>
                </a:cubicBezTo>
                <a:cubicBezTo>
                  <a:pt x="3681046" y="492370"/>
                  <a:pt x="3674082" y="487682"/>
                  <a:pt x="3667649" y="482321"/>
                </a:cubicBezTo>
                <a:cubicBezTo>
                  <a:pt x="3664010" y="479288"/>
                  <a:pt x="3661662" y="474710"/>
                  <a:pt x="3657600" y="472273"/>
                </a:cubicBezTo>
                <a:cubicBezTo>
                  <a:pt x="3653059" y="469548"/>
                  <a:pt x="3647552" y="468924"/>
                  <a:pt x="3642528" y="467249"/>
                </a:cubicBezTo>
                <a:cubicBezTo>
                  <a:pt x="3635829" y="462225"/>
                  <a:pt x="3628690" y="457739"/>
                  <a:pt x="3622431" y="452176"/>
                </a:cubicBezTo>
                <a:cubicBezTo>
                  <a:pt x="3613580" y="444309"/>
                  <a:pt x="3606475" y="434555"/>
                  <a:pt x="3597310" y="427056"/>
                </a:cubicBezTo>
                <a:cubicBezTo>
                  <a:pt x="3587963" y="419409"/>
                  <a:pt x="3575704" y="415499"/>
                  <a:pt x="3567165" y="406959"/>
                </a:cubicBezTo>
                <a:cubicBezTo>
                  <a:pt x="3556160" y="395953"/>
                  <a:pt x="3556835" y="395314"/>
                  <a:pt x="3542044" y="386862"/>
                </a:cubicBezTo>
                <a:cubicBezTo>
                  <a:pt x="3508709" y="367814"/>
                  <a:pt x="3535065" y="383872"/>
                  <a:pt x="3506875" y="371790"/>
                </a:cubicBezTo>
                <a:cubicBezTo>
                  <a:pt x="3482856" y="361496"/>
                  <a:pt x="3493308" y="362608"/>
                  <a:pt x="3471706" y="356717"/>
                </a:cubicBezTo>
                <a:cubicBezTo>
                  <a:pt x="3458382" y="353083"/>
                  <a:pt x="3444614" y="351036"/>
                  <a:pt x="3431512" y="346669"/>
                </a:cubicBezTo>
                <a:lnTo>
                  <a:pt x="3401367" y="336620"/>
                </a:lnTo>
                <a:cubicBezTo>
                  <a:pt x="3396343" y="334945"/>
                  <a:pt x="3391519" y="332467"/>
                  <a:pt x="3386295" y="331596"/>
                </a:cubicBezTo>
                <a:cubicBezTo>
                  <a:pt x="3376247" y="329921"/>
                  <a:pt x="3366139" y="328570"/>
                  <a:pt x="3356150" y="326572"/>
                </a:cubicBezTo>
                <a:cubicBezTo>
                  <a:pt x="3349379" y="325218"/>
                  <a:pt x="3342692" y="323445"/>
                  <a:pt x="3336053" y="321548"/>
                </a:cubicBezTo>
                <a:cubicBezTo>
                  <a:pt x="3330961" y="320093"/>
                  <a:pt x="3326151" y="317673"/>
                  <a:pt x="3320981" y="316524"/>
                </a:cubicBezTo>
                <a:cubicBezTo>
                  <a:pt x="3311036" y="314314"/>
                  <a:pt x="3300884" y="313174"/>
                  <a:pt x="3290835" y="311499"/>
                </a:cubicBezTo>
                <a:cubicBezTo>
                  <a:pt x="3284136" y="308150"/>
                  <a:pt x="3277844" y="303819"/>
                  <a:pt x="3270739" y="301451"/>
                </a:cubicBezTo>
                <a:cubicBezTo>
                  <a:pt x="3262638" y="298751"/>
                  <a:pt x="3253954" y="298279"/>
                  <a:pt x="3245618" y="296427"/>
                </a:cubicBezTo>
                <a:cubicBezTo>
                  <a:pt x="3238877" y="294929"/>
                  <a:pt x="3232135" y="293387"/>
                  <a:pt x="3225521" y="291403"/>
                </a:cubicBezTo>
                <a:cubicBezTo>
                  <a:pt x="3215376" y="288359"/>
                  <a:pt x="3205652" y="283923"/>
                  <a:pt x="3195376" y="281354"/>
                </a:cubicBezTo>
                <a:cubicBezTo>
                  <a:pt x="3188677" y="279679"/>
                  <a:pt x="3182031" y="277777"/>
                  <a:pt x="3175279" y="276330"/>
                </a:cubicBezTo>
                <a:cubicBezTo>
                  <a:pt x="3158579" y="272752"/>
                  <a:pt x="3141607" y="270424"/>
                  <a:pt x="3125038" y="266282"/>
                </a:cubicBezTo>
                <a:cubicBezTo>
                  <a:pt x="3118339" y="264607"/>
                  <a:pt x="3111735" y="262493"/>
                  <a:pt x="3104941" y="261258"/>
                </a:cubicBezTo>
                <a:cubicBezTo>
                  <a:pt x="3093290" y="259140"/>
                  <a:pt x="3081423" y="258352"/>
                  <a:pt x="3069772" y="256234"/>
                </a:cubicBezTo>
                <a:cubicBezTo>
                  <a:pt x="3040544" y="250919"/>
                  <a:pt x="3054471" y="249896"/>
                  <a:pt x="3019530" y="241161"/>
                </a:cubicBezTo>
                <a:cubicBezTo>
                  <a:pt x="3012831" y="239486"/>
                  <a:pt x="3006185" y="237584"/>
                  <a:pt x="2999433" y="236137"/>
                </a:cubicBezTo>
                <a:cubicBezTo>
                  <a:pt x="2982733" y="232559"/>
                  <a:pt x="2966038" y="228897"/>
                  <a:pt x="2949191" y="226089"/>
                </a:cubicBezTo>
                <a:cubicBezTo>
                  <a:pt x="2939143" y="224414"/>
                  <a:pt x="2929007" y="223199"/>
                  <a:pt x="2919046" y="221064"/>
                </a:cubicBezTo>
                <a:cubicBezTo>
                  <a:pt x="2905543" y="218170"/>
                  <a:pt x="2891954" y="215383"/>
                  <a:pt x="2878853" y="211016"/>
                </a:cubicBezTo>
                <a:lnTo>
                  <a:pt x="2833635" y="195943"/>
                </a:lnTo>
                <a:cubicBezTo>
                  <a:pt x="2828611" y="194268"/>
                  <a:pt x="2823701" y="192203"/>
                  <a:pt x="2818563" y="190919"/>
                </a:cubicBezTo>
                <a:cubicBezTo>
                  <a:pt x="2811864" y="189244"/>
                  <a:pt x="2805017" y="188079"/>
                  <a:pt x="2798466" y="185895"/>
                </a:cubicBezTo>
                <a:cubicBezTo>
                  <a:pt x="2784634" y="181284"/>
                  <a:pt x="2772385" y="174351"/>
                  <a:pt x="2758273" y="170823"/>
                </a:cubicBezTo>
                <a:cubicBezTo>
                  <a:pt x="2749988" y="168752"/>
                  <a:pt x="2741437" y="167869"/>
                  <a:pt x="2733152" y="165798"/>
                </a:cubicBezTo>
                <a:cubicBezTo>
                  <a:pt x="2728014" y="164513"/>
                  <a:pt x="2723171" y="162229"/>
                  <a:pt x="2718079" y="160774"/>
                </a:cubicBezTo>
                <a:cubicBezTo>
                  <a:pt x="2711440" y="158877"/>
                  <a:pt x="2704622" y="157647"/>
                  <a:pt x="2697983" y="155750"/>
                </a:cubicBezTo>
                <a:cubicBezTo>
                  <a:pt x="2692891" y="154295"/>
                  <a:pt x="2688002" y="152181"/>
                  <a:pt x="2682910" y="150726"/>
                </a:cubicBezTo>
                <a:cubicBezTo>
                  <a:pt x="2676271" y="148829"/>
                  <a:pt x="2669364" y="147886"/>
                  <a:pt x="2662813" y="145702"/>
                </a:cubicBezTo>
                <a:cubicBezTo>
                  <a:pt x="2654257" y="142850"/>
                  <a:pt x="2646394" y="138026"/>
                  <a:pt x="2637693" y="135653"/>
                </a:cubicBezTo>
                <a:cubicBezTo>
                  <a:pt x="2627865" y="132973"/>
                  <a:pt x="2617596" y="132304"/>
                  <a:pt x="2607548" y="130629"/>
                </a:cubicBezTo>
                <a:cubicBezTo>
                  <a:pt x="2600849" y="127280"/>
                  <a:pt x="2594625" y="122733"/>
                  <a:pt x="2587451" y="120581"/>
                </a:cubicBezTo>
                <a:cubicBezTo>
                  <a:pt x="2577694" y="117654"/>
                  <a:pt x="2567318" y="117434"/>
                  <a:pt x="2557306" y="115557"/>
                </a:cubicBezTo>
                <a:cubicBezTo>
                  <a:pt x="2540520" y="112409"/>
                  <a:pt x="2523811" y="108858"/>
                  <a:pt x="2507064" y="105508"/>
                </a:cubicBezTo>
                <a:cubicBezTo>
                  <a:pt x="2498690" y="103833"/>
                  <a:pt x="2490228" y="102555"/>
                  <a:pt x="2481943" y="100484"/>
                </a:cubicBezTo>
                <a:cubicBezTo>
                  <a:pt x="2475244" y="98809"/>
                  <a:pt x="2468671" y="96510"/>
                  <a:pt x="2461846" y="95460"/>
                </a:cubicBezTo>
                <a:cubicBezTo>
                  <a:pt x="2446857" y="93154"/>
                  <a:pt x="2431701" y="92111"/>
                  <a:pt x="2416629" y="90436"/>
                </a:cubicBezTo>
                <a:cubicBezTo>
                  <a:pt x="2382972" y="79218"/>
                  <a:pt x="2418839" y="90003"/>
                  <a:pt x="2356339" y="80387"/>
                </a:cubicBezTo>
                <a:cubicBezTo>
                  <a:pt x="2349514" y="79337"/>
                  <a:pt x="2343087" y="76276"/>
                  <a:pt x="2336242" y="75363"/>
                </a:cubicBezTo>
                <a:cubicBezTo>
                  <a:pt x="2292280" y="69502"/>
                  <a:pt x="2231921" y="68271"/>
                  <a:pt x="2190541" y="65315"/>
                </a:cubicBezTo>
                <a:cubicBezTo>
                  <a:pt x="2173753" y="64116"/>
                  <a:pt x="2157046" y="61966"/>
                  <a:pt x="2140299" y="60291"/>
                </a:cubicBezTo>
                <a:cubicBezTo>
                  <a:pt x="2118674" y="54885"/>
                  <a:pt x="2114687" y="53321"/>
                  <a:pt x="2090057" y="50242"/>
                </a:cubicBezTo>
                <a:cubicBezTo>
                  <a:pt x="2073356" y="48154"/>
                  <a:pt x="2056563" y="46893"/>
                  <a:pt x="2039816" y="45218"/>
                </a:cubicBezTo>
                <a:cubicBezTo>
                  <a:pt x="1993136" y="33548"/>
                  <a:pt x="2051168" y="47488"/>
                  <a:pt x="1989574" y="35170"/>
                </a:cubicBezTo>
                <a:cubicBezTo>
                  <a:pt x="1982803" y="33816"/>
                  <a:pt x="1976218" y="31644"/>
                  <a:pt x="1969477" y="30146"/>
                </a:cubicBezTo>
                <a:cubicBezTo>
                  <a:pt x="1961141" y="28293"/>
                  <a:pt x="1952758" y="26649"/>
                  <a:pt x="1944356" y="25121"/>
                </a:cubicBezTo>
                <a:cubicBezTo>
                  <a:pt x="1934333" y="23299"/>
                  <a:pt x="1947705" y="24284"/>
                  <a:pt x="1914211" y="20097"/>
                </a:cubicBezTo>
                <a:lnTo>
                  <a:pt x="1743390" y="0"/>
                </a:lnTo>
                <a:lnTo>
                  <a:pt x="1758462" y="1"/>
                </a:lnTo>
                <a:close/>
              </a:path>
            </a:pathLst>
          </a:cu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50" name="AutoShape 2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676400" y="1219200"/>
            <a:ext cx="2533650" cy="21907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de-AT" altLang="de-DE" sz="140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>
          <a:xfrm>
            <a:off x="1144588" y="80628"/>
            <a:ext cx="6919912" cy="830997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de-DE" sz="1600" b="0" dirty="0" smtClean="0"/>
              <a:t>20 Years of Geodetic Monitoring of</a:t>
            </a:r>
            <a:br>
              <a:rPr lang="en-US" altLang="de-DE" sz="1600" b="0" dirty="0" smtClean="0"/>
            </a:br>
            <a:r>
              <a:rPr lang="en-US" altLang="de-DE" sz="1600" b="0" dirty="0" err="1" smtClean="0"/>
              <a:t>Dösen</a:t>
            </a:r>
            <a:r>
              <a:rPr lang="en-US" altLang="de-DE" sz="1600" b="0" dirty="0" smtClean="0"/>
              <a:t> Rock Glacier (</a:t>
            </a:r>
            <a:r>
              <a:rPr lang="en-US" altLang="de-DE" sz="1600" b="0" dirty="0" err="1" smtClean="0"/>
              <a:t>Ankogel</a:t>
            </a:r>
            <a:r>
              <a:rPr lang="en-US" altLang="de-DE" sz="1600" b="0" dirty="0" smtClean="0"/>
              <a:t> Group, Austria) – A Short Review</a:t>
            </a:r>
            <a:br>
              <a:rPr lang="en-US" altLang="de-DE" sz="1600" b="0" dirty="0" smtClean="0"/>
            </a:br>
            <a:r>
              <a:rPr lang="en-US" altLang="de-DE" sz="1600" b="0" dirty="0" smtClean="0">
                <a:solidFill>
                  <a:schemeClr val="accent6"/>
                </a:solidFill>
              </a:rPr>
              <a:t>1. Introduction</a:t>
            </a:r>
            <a:endParaRPr lang="en-US" altLang="de-DE" sz="1600" dirty="0" smtClean="0">
              <a:solidFill>
                <a:schemeClr val="accent6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5696" y="1268998"/>
            <a:ext cx="2940228" cy="33855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Classical deformation analysis</a:t>
            </a:r>
            <a:endParaRPr lang="en-US" sz="1600" dirty="0"/>
          </a:p>
        </p:txBody>
      </p:sp>
      <p:sp>
        <p:nvSpPr>
          <p:cNvPr id="3" name="Gleichschenkliges Dreieck 2"/>
          <p:cNvSpPr/>
          <p:nvPr/>
        </p:nvSpPr>
        <p:spPr>
          <a:xfrm flipH="1">
            <a:off x="1676400" y="2171370"/>
            <a:ext cx="235440" cy="202966"/>
          </a:xfrm>
          <a:prstGeom prst="triangl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leichschenkliges Dreieck 7"/>
          <p:cNvSpPr/>
          <p:nvPr/>
        </p:nvSpPr>
        <p:spPr>
          <a:xfrm flipH="1">
            <a:off x="1317634" y="4461325"/>
            <a:ext cx="235440" cy="202966"/>
          </a:xfrm>
          <a:prstGeom prst="triangl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leichschenkliges Dreieck 8"/>
          <p:cNvSpPr/>
          <p:nvPr/>
        </p:nvSpPr>
        <p:spPr>
          <a:xfrm flipH="1">
            <a:off x="4212614" y="5746314"/>
            <a:ext cx="235440" cy="202966"/>
          </a:xfrm>
          <a:prstGeom prst="triangl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leichschenkliges Dreieck 9"/>
          <p:cNvSpPr/>
          <p:nvPr/>
        </p:nvSpPr>
        <p:spPr>
          <a:xfrm flipH="1">
            <a:off x="6054864" y="2037902"/>
            <a:ext cx="235440" cy="202966"/>
          </a:xfrm>
          <a:prstGeom prst="triangl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leichschenkliges Dreieck 10"/>
          <p:cNvSpPr/>
          <p:nvPr/>
        </p:nvSpPr>
        <p:spPr>
          <a:xfrm flipH="1">
            <a:off x="7782833" y="5351407"/>
            <a:ext cx="235440" cy="202966"/>
          </a:xfrm>
          <a:prstGeom prst="triangl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leichschenkliges Dreieck 11"/>
          <p:cNvSpPr/>
          <p:nvPr/>
        </p:nvSpPr>
        <p:spPr>
          <a:xfrm flipH="1">
            <a:off x="7855066" y="3285824"/>
            <a:ext cx="235440" cy="202966"/>
          </a:xfrm>
          <a:prstGeom prst="triangl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leichschenkliges Dreieck 12"/>
          <p:cNvSpPr/>
          <p:nvPr/>
        </p:nvSpPr>
        <p:spPr>
          <a:xfrm flipH="1">
            <a:off x="1259632" y="5949280"/>
            <a:ext cx="235440" cy="202966"/>
          </a:xfrm>
          <a:prstGeom prst="triangl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feld 13"/>
          <p:cNvSpPr txBox="1"/>
          <p:nvPr/>
        </p:nvSpPr>
        <p:spPr>
          <a:xfrm>
            <a:off x="1598712" y="5980172"/>
            <a:ext cx="1959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… </a:t>
            </a:r>
            <a:r>
              <a:rPr lang="en-US" sz="1200" dirty="0"/>
              <a:t>S</a:t>
            </a:r>
            <a:r>
              <a:rPr lang="en-US" sz="1200" dirty="0" smtClean="0"/>
              <a:t>table reference points</a:t>
            </a:r>
            <a:br>
              <a:rPr lang="en-US" sz="1200" dirty="0" smtClean="0"/>
            </a:br>
            <a:r>
              <a:rPr lang="en-US" sz="1200" dirty="0" smtClean="0"/>
              <a:t>… Observation points</a:t>
            </a:r>
            <a:endParaRPr lang="en-US" sz="1200" dirty="0"/>
          </a:p>
        </p:txBody>
      </p:sp>
      <p:sp>
        <p:nvSpPr>
          <p:cNvPr id="7" name="Rechteck 6"/>
          <p:cNvSpPr/>
          <p:nvPr/>
        </p:nvSpPr>
        <p:spPr>
          <a:xfrm>
            <a:off x="5291682" y="3957010"/>
            <a:ext cx="398872" cy="398872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/>
          <p:nvPr/>
        </p:nvSpPr>
        <p:spPr>
          <a:xfrm>
            <a:off x="5246917" y="3907948"/>
            <a:ext cx="98124" cy="9812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lipse 17"/>
          <p:cNvSpPr/>
          <p:nvPr/>
        </p:nvSpPr>
        <p:spPr>
          <a:xfrm>
            <a:off x="5631727" y="3907948"/>
            <a:ext cx="98124" cy="9812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/>
          <p:cNvSpPr/>
          <p:nvPr/>
        </p:nvSpPr>
        <p:spPr>
          <a:xfrm>
            <a:off x="5246917" y="4296568"/>
            <a:ext cx="98124" cy="9812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/>
          <p:cNvSpPr/>
          <p:nvPr/>
        </p:nvSpPr>
        <p:spPr>
          <a:xfrm>
            <a:off x="5639295" y="4304464"/>
            <a:ext cx="98124" cy="9812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Ellipse 61"/>
          <p:cNvSpPr/>
          <p:nvPr/>
        </p:nvSpPr>
        <p:spPr>
          <a:xfrm>
            <a:off x="4159548" y="3212976"/>
            <a:ext cx="98124" cy="9812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Ellipse 62"/>
          <p:cNvSpPr/>
          <p:nvPr/>
        </p:nvSpPr>
        <p:spPr>
          <a:xfrm>
            <a:off x="3383868" y="3745958"/>
            <a:ext cx="98124" cy="9812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Ellipse 63"/>
          <p:cNvSpPr/>
          <p:nvPr/>
        </p:nvSpPr>
        <p:spPr>
          <a:xfrm>
            <a:off x="4061424" y="3794618"/>
            <a:ext cx="98124" cy="9812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Ellipse 64"/>
          <p:cNvSpPr/>
          <p:nvPr/>
        </p:nvSpPr>
        <p:spPr>
          <a:xfrm>
            <a:off x="5491119" y="3163914"/>
            <a:ext cx="98124" cy="9812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Ellipse 65"/>
          <p:cNvSpPr/>
          <p:nvPr/>
        </p:nvSpPr>
        <p:spPr>
          <a:xfrm>
            <a:off x="4090890" y="4519008"/>
            <a:ext cx="98124" cy="9812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Ellipse 66"/>
          <p:cNvSpPr/>
          <p:nvPr/>
        </p:nvSpPr>
        <p:spPr>
          <a:xfrm>
            <a:off x="5579414" y="4669553"/>
            <a:ext cx="98124" cy="9812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Ellipse 67"/>
          <p:cNvSpPr/>
          <p:nvPr/>
        </p:nvSpPr>
        <p:spPr>
          <a:xfrm>
            <a:off x="4811154" y="3212115"/>
            <a:ext cx="98124" cy="9812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Ellipse 68"/>
          <p:cNvSpPr/>
          <p:nvPr/>
        </p:nvSpPr>
        <p:spPr>
          <a:xfrm>
            <a:off x="6192180" y="3755070"/>
            <a:ext cx="98124" cy="9812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Ellipse 69"/>
          <p:cNvSpPr/>
          <p:nvPr/>
        </p:nvSpPr>
        <p:spPr>
          <a:xfrm>
            <a:off x="6336196" y="4420884"/>
            <a:ext cx="98124" cy="9812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Ellipse 70"/>
          <p:cNvSpPr/>
          <p:nvPr/>
        </p:nvSpPr>
        <p:spPr>
          <a:xfrm>
            <a:off x="4810456" y="4669151"/>
            <a:ext cx="98124" cy="9812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Ellipse 71"/>
          <p:cNvSpPr/>
          <p:nvPr/>
        </p:nvSpPr>
        <p:spPr>
          <a:xfrm>
            <a:off x="3434131" y="4295574"/>
            <a:ext cx="98124" cy="9812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Ellipse 72"/>
          <p:cNvSpPr/>
          <p:nvPr/>
        </p:nvSpPr>
        <p:spPr>
          <a:xfrm>
            <a:off x="5387272" y="3553429"/>
            <a:ext cx="98124" cy="9812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Ellipse 73"/>
          <p:cNvSpPr/>
          <p:nvPr/>
        </p:nvSpPr>
        <p:spPr>
          <a:xfrm>
            <a:off x="3563888" y="3379938"/>
            <a:ext cx="98124" cy="9812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feld 74"/>
          <p:cNvSpPr txBox="1"/>
          <p:nvPr/>
        </p:nvSpPr>
        <p:spPr>
          <a:xfrm>
            <a:off x="5697635" y="4958192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Object</a:t>
            </a:r>
            <a:endParaRPr lang="en-US" sz="1200" dirty="0"/>
          </a:p>
        </p:txBody>
      </p:sp>
      <p:sp>
        <p:nvSpPr>
          <p:cNvPr id="77" name="Ellipse 76"/>
          <p:cNvSpPr/>
          <p:nvPr/>
        </p:nvSpPr>
        <p:spPr>
          <a:xfrm>
            <a:off x="1329268" y="6254024"/>
            <a:ext cx="98124" cy="9812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Ellipse 77"/>
          <p:cNvSpPr/>
          <p:nvPr/>
        </p:nvSpPr>
        <p:spPr>
          <a:xfrm>
            <a:off x="2987824" y="3883535"/>
            <a:ext cx="98124" cy="9812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Ellipse 78"/>
          <p:cNvSpPr/>
          <p:nvPr/>
        </p:nvSpPr>
        <p:spPr>
          <a:xfrm>
            <a:off x="4622228" y="2888940"/>
            <a:ext cx="98124" cy="9812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Ellipse 79"/>
          <p:cNvSpPr/>
          <p:nvPr/>
        </p:nvSpPr>
        <p:spPr>
          <a:xfrm>
            <a:off x="6013897" y="3330876"/>
            <a:ext cx="98124" cy="9812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Ellipse 80"/>
          <p:cNvSpPr/>
          <p:nvPr/>
        </p:nvSpPr>
        <p:spPr>
          <a:xfrm>
            <a:off x="3743908" y="4063134"/>
            <a:ext cx="98124" cy="9812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feld 82"/>
          <p:cNvSpPr txBox="1"/>
          <p:nvPr/>
        </p:nvSpPr>
        <p:spPr>
          <a:xfrm>
            <a:off x="5387272" y="4344636"/>
            <a:ext cx="285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</a:t>
            </a:r>
            <a:r>
              <a:rPr lang="en-US" sz="1200" baseline="-25000" dirty="0" smtClean="0"/>
              <a:t>1</a:t>
            </a:r>
            <a:endParaRPr lang="en-US" sz="1200" baseline="-25000" dirty="0"/>
          </a:p>
        </p:txBody>
      </p:sp>
      <p:sp>
        <p:nvSpPr>
          <p:cNvPr id="48" name="Textfeld 47"/>
          <p:cNvSpPr txBox="1"/>
          <p:nvPr/>
        </p:nvSpPr>
        <p:spPr>
          <a:xfrm>
            <a:off x="5090840" y="1088740"/>
            <a:ext cx="2476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(1) Rigid body movement</a:t>
            </a:r>
            <a:endParaRPr lang="en-US" sz="1600" dirty="0"/>
          </a:p>
        </p:txBody>
      </p:sp>
      <p:sp>
        <p:nvSpPr>
          <p:cNvPr id="49" name="Textfeld 48"/>
          <p:cNvSpPr txBox="1"/>
          <p:nvPr/>
        </p:nvSpPr>
        <p:spPr>
          <a:xfrm>
            <a:off x="5090840" y="1427294"/>
            <a:ext cx="2144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(2) Affine deformation</a:t>
            </a:r>
            <a:endParaRPr lang="en-US" sz="1600" dirty="0"/>
          </a:p>
        </p:txBody>
      </p:sp>
      <p:sp>
        <p:nvSpPr>
          <p:cNvPr id="50" name="Textfeld 49"/>
          <p:cNvSpPr txBox="1"/>
          <p:nvPr/>
        </p:nvSpPr>
        <p:spPr>
          <a:xfrm>
            <a:off x="6673164" y="5703173"/>
            <a:ext cx="1789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Stable reference frame </a:t>
            </a:r>
            <a:endParaRPr lang="en-US" sz="1200" dirty="0"/>
          </a:p>
        </p:txBody>
      </p:sp>
      <p:grpSp>
        <p:nvGrpSpPr>
          <p:cNvPr id="44" name="Gruppieren 43"/>
          <p:cNvGrpSpPr/>
          <p:nvPr/>
        </p:nvGrpSpPr>
        <p:grpSpPr>
          <a:xfrm>
            <a:off x="2845101" y="2826964"/>
            <a:ext cx="3121167" cy="1784906"/>
            <a:chOff x="2845101" y="2826964"/>
            <a:chExt cx="3121167" cy="1784906"/>
          </a:xfrm>
        </p:grpSpPr>
        <p:sp>
          <p:nvSpPr>
            <p:cNvPr id="51" name="Parallelogramm 50"/>
            <p:cNvSpPr/>
            <p:nvPr/>
          </p:nvSpPr>
          <p:spPr>
            <a:xfrm rot="420000">
              <a:off x="4482503" y="3769534"/>
              <a:ext cx="457884" cy="409102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/>
            <p:cNvSpPr/>
            <p:nvPr/>
          </p:nvSpPr>
          <p:spPr>
            <a:xfrm>
              <a:off x="4562550" y="3706008"/>
              <a:ext cx="98124" cy="9812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Ellipse 25"/>
            <p:cNvSpPr/>
            <p:nvPr/>
          </p:nvSpPr>
          <p:spPr>
            <a:xfrm>
              <a:off x="4762092" y="4139318"/>
              <a:ext cx="98124" cy="9812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/>
            <p:cNvSpPr/>
            <p:nvPr/>
          </p:nvSpPr>
          <p:spPr>
            <a:xfrm>
              <a:off x="4912451" y="3745958"/>
              <a:ext cx="98124" cy="9812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Ellipse 24"/>
            <p:cNvSpPr/>
            <p:nvPr/>
          </p:nvSpPr>
          <p:spPr>
            <a:xfrm>
              <a:off x="4418238" y="4092760"/>
              <a:ext cx="98124" cy="9812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4479523" y="4143885"/>
              <a:ext cx="2856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7030A0"/>
                  </a:solidFill>
                </a:rPr>
                <a:t>t</a:t>
              </a:r>
              <a:r>
                <a:rPr lang="en-US" sz="1200" baseline="-25000" dirty="0" smtClean="0">
                  <a:solidFill>
                    <a:srgbClr val="7030A0"/>
                  </a:solidFill>
                </a:rPr>
                <a:t>2</a:t>
              </a:r>
              <a:endParaRPr lang="en-US" sz="1200" baseline="-25000" dirty="0">
                <a:solidFill>
                  <a:srgbClr val="7030A0"/>
                </a:solidFill>
              </a:endParaRPr>
            </a:p>
          </p:txBody>
        </p:sp>
        <p:sp>
          <p:nvSpPr>
            <p:cNvPr id="52" name="Ellipse 51"/>
            <p:cNvSpPr/>
            <p:nvPr/>
          </p:nvSpPr>
          <p:spPr>
            <a:xfrm>
              <a:off x="3844441" y="3671870"/>
              <a:ext cx="98124" cy="9812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Ellipse 53"/>
            <p:cNvSpPr/>
            <p:nvPr/>
          </p:nvSpPr>
          <p:spPr>
            <a:xfrm>
              <a:off x="3222649" y="3638952"/>
              <a:ext cx="98124" cy="9812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Ellipse 54"/>
            <p:cNvSpPr/>
            <p:nvPr/>
          </p:nvSpPr>
          <p:spPr>
            <a:xfrm>
              <a:off x="2845101" y="3834473"/>
              <a:ext cx="98124" cy="9812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Ellipse 55"/>
            <p:cNvSpPr/>
            <p:nvPr/>
          </p:nvSpPr>
          <p:spPr>
            <a:xfrm>
              <a:off x="3256748" y="4180242"/>
              <a:ext cx="98124" cy="9812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Ellipse 56"/>
            <p:cNvSpPr/>
            <p:nvPr/>
          </p:nvSpPr>
          <p:spPr>
            <a:xfrm>
              <a:off x="3563888" y="3956172"/>
              <a:ext cx="98124" cy="9812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Ellipse 57"/>
            <p:cNvSpPr/>
            <p:nvPr/>
          </p:nvSpPr>
          <p:spPr>
            <a:xfrm>
              <a:off x="3428371" y="3260817"/>
              <a:ext cx="98124" cy="9812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Ellipse 58"/>
            <p:cNvSpPr/>
            <p:nvPr/>
          </p:nvSpPr>
          <p:spPr>
            <a:xfrm>
              <a:off x="3927033" y="3138638"/>
              <a:ext cx="98124" cy="9812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Ellipse 60"/>
            <p:cNvSpPr/>
            <p:nvPr/>
          </p:nvSpPr>
          <p:spPr>
            <a:xfrm>
              <a:off x="4462575" y="2826964"/>
              <a:ext cx="98124" cy="9812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Ellipse 75"/>
            <p:cNvSpPr/>
            <p:nvPr/>
          </p:nvSpPr>
          <p:spPr>
            <a:xfrm>
              <a:off x="4591986" y="3149397"/>
              <a:ext cx="98124" cy="9812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Ellipse 81"/>
            <p:cNvSpPr/>
            <p:nvPr/>
          </p:nvSpPr>
          <p:spPr>
            <a:xfrm>
              <a:off x="5303823" y="3104943"/>
              <a:ext cx="98124" cy="9812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Ellipse 84"/>
            <p:cNvSpPr/>
            <p:nvPr/>
          </p:nvSpPr>
          <p:spPr>
            <a:xfrm>
              <a:off x="5868144" y="3187700"/>
              <a:ext cx="98124" cy="9812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Ellipse 85"/>
            <p:cNvSpPr/>
            <p:nvPr/>
          </p:nvSpPr>
          <p:spPr>
            <a:xfrm>
              <a:off x="5029200" y="3429000"/>
              <a:ext cx="98124" cy="9812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Ellipse 86"/>
            <p:cNvSpPr/>
            <p:nvPr/>
          </p:nvSpPr>
          <p:spPr>
            <a:xfrm>
              <a:off x="3877971" y="4322400"/>
              <a:ext cx="98124" cy="9812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Ellipse 87"/>
            <p:cNvSpPr/>
            <p:nvPr/>
          </p:nvSpPr>
          <p:spPr>
            <a:xfrm>
              <a:off x="4479523" y="4513746"/>
              <a:ext cx="98124" cy="9812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Ellipse 88"/>
            <p:cNvSpPr/>
            <p:nvPr/>
          </p:nvSpPr>
          <p:spPr>
            <a:xfrm>
              <a:off x="5090840" y="4511830"/>
              <a:ext cx="98124" cy="9812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Ellipse 89"/>
            <p:cNvSpPr/>
            <p:nvPr/>
          </p:nvSpPr>
          <p:spPr>
            <a:xfrm>
              <a:off x="5868144" y="4295214"/>
              <a:ext cx="98124" cy="9812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Ellipse 90"/>
            <p:cNvSpPr/>
            <p:nvPr/>
          </p:nvSpPr>
          <p:spPr>
            <a:xfrm>
              <a:off x="5717977" y="3680339"/>
              <a:ext cx="98124" cy="9812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2886168" y="2874254"/>
            <a:ext cx="3506279" cy="1849204"/>
            <a:chOff x="2886168" y="2874254"/>
            <a:chExt cx="3506279" cy="1849204"/>
          </a:xfrm>
        </p:grpSpPr>
        <p:sp>
          <p:nvSpPr>
            <p:cNvPr id="53" name="Textfeld 52"/>
            <p:cNvSpPr txBox="1"/>
            <p:nvPr/>
          </p:nvSpPr>
          <p:spPr>
            <a:xfrm>
              <a:off x="4819335" y="4074171"/>
              <a:ext cx="4972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 smtClean="0"/>
                <a:t>dX</a:t>
              </a:r>
              <a:r>
                <a:rPr lang="en-US" sz="1200" b="1" i="1" baseline="-25000" dirty="0" smtClean="0"/>
                <a:t>12</a:t>
              </a:r>
              <a:endParaRPr lang="en-US" sz="1200" b="1" i="1" baseline="-25000" dirty="0"/>
            </a:p>
          </p:txBody>
        </p:sp>
        <p:cxnSp>
          <p:nvCxnSpPr>
            <p:cNvPr id="93" name="Gerade Verbindung mit Pfeil 92"/>
            <p:cNvCxnSpPr/>
            <p:nvPr/>
          </p:nvCxnSpPr>
          <p:spPr>
            <a:xfrm flipH="1" flipV="1">
              <a:off x="4524451" y="4557370"/>
              <a:ext cx="340000" cy="1660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 Verbindung mit Pfeil 93"/>
            <p:cNvCxnSpPr/>
            <p:nvPr/>
          </p:nvCxnSpPr>
          <p:spPr>
            <a:xfrm flipH="1" flipV="1">
              <a:off x="3925665" y="4363505"/>
              <a:ext cx="217020" cy="20877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 Verbindung mit Pfeil 94"/>
            <p:cNvCxnSpPr/>
            <p:nvPr/>
          </p:nvCxnSpPr>
          <p:spPr>
            <a:xfrm flipH="1" flipV="1">
              <a:off x="3297201" y="4223515"/>
              <a:ext cx="191530" cy="12914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 Verbindung mit Pfeil 95"/>
            <p:cNvCxnSpPr/>
            <p:nvPr/>
          </p:nvCxnSpPr>
          <p:spPr>
            <a:xfrm flipH="1" flipV="1">
              <a:off x="2886168" y="3883966"/>
              <a:ext cx="152822" cy="4944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 Verbindung mit Pfeil 96"/>
            <p:cNvCxnSpPr/>
            <p:nvPr/>
          </p:nvCxnSpPr>
          <p:spPr>
            <a:xfrm flipH="1" flipV="1">
              <a:off x="3606965" y="4000128"/>
              <a:ext cx="192027" cy="11474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 Verbindung mit Pfeil 97"/>
            <p:cNvCxnSpPr/>
            <p:nvPr/>
          </p:nvCxnSpPr>
          <p:spPr>
            <a:xfrm flipH="1" flipV="1">
              <a:off x="5128980" y="4557107"/>
              <a:ext cx="505093" cy="16308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mit Pfeil 98"/>
            <p:cNvCxnSpPr/>
            <p:nvPr/>
          </p:nvCxnSpPr>
          <p:spPr>
            <a:xfrm flipH="1" flipV="1">
              <a:off x="3889923" y="3717170"/>
              <a:ext cx="226452" cy="12587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 Verbindung mit Pfeil 99"/>
            <p:cNvCxnSpPr/>
            <p:nvPr/>
          </p:nvCxnSpPr>
          <p:spPr>
            <a:xfrm flipH="1" flipV="1">
              <a:off x="3967364" y="3186997"/>
              <a:ext cx="250281" cy="8119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mit Pfeil 100"/>
            <p:cNvCxnSpPr/>
            <p:nvPr/>
          </p:nvCxnSpPr>
          <p:spPr>
            <a:xfrm flipH="1" flipV="1">
              <a:off x="3472933" y="3303158"/>
              <a:ext cx="146032" cy="13183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mit Pfeil 101"/>
            <p:cNvCxnSpPr/>
            <p:nvPr/>
          </p:nvCxnSpPr>
          <p:spPr>
            <a:xfrm flipH="1" flipV="1">
              <a:off x="3264438" y="3681428"/>
              <a:ext cx="172838" cy="11693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mit Pfeil 102"/>
            <p:cNvCxnSpPr/>
            <p:nvPr/>
          </p:nvCxnSpPr>
          <p:spPr>
            <a:xfrm flipH="1" flipV="1">
              <a:off x="5912326" y="4339677"/>
              <a:ext cx="480121" cy="1323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mit Pfeil 103"/>
            <p:cNvCxnSpPr/>
            <p:nvPr/>
          </p:nvCxnSpPr>
          <p:spPr>
            <a:xfrm flipH="1" flipV="1">
              <a:off x="5757444" y="3726106"/>
              <a:ext cx="486078" cy="8467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mit Pfeil 104"/>
            <p:cNvCxnSpPr/>
            <p:nvPr/>
          </p:nvCxnSpPr>
          <p:spPr>
            <a:xfrm flipH="1" flipV="1">
              <a:off x="5069410" y="3469954"/>
              <a:ext cx="369916" cy="13828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mit Pfeil 105"/>
            <p:cNvCxnSpPr/>
            <p:nvPr/>
          </p:nvCxnSpPr>
          <p:spPr>
            <a:xfrm flipH="1" flipV="1">
              <a:off x="5349389" y="3145298"/>
              <a:ext cx="200638" cy="6729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mit Pfeil 106"/>
            <p:cNvCxnSpPr/>
            <p:nvPr/>
          </p:nvCxnSpPr>
          <p:spPr>
            <a:xfrm flipH="1" flipV="1">
              <a:off x="4628592" y="3195932"/>
              <a:ext cx="242337" cy="6431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mit Pfeil 107"/>
            <p:cNvCxnSpPr/>
            <p:nvPr/>
          </p:nvCxnSpPr>
          <p:spPr>
            <a:xfrm flipH="1" flipV="1">
              <a:off x="5912326" y="3228696"/>
              <a:ext cx="150500" cy="15119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mit Pfeil 108"/>
            <p:cNvCxnSpPr/>
            <p:nvPr/>
          </p:nvCxnSpPr>
          <p:spPr>
            <a:xfrm flipH="1" flipV="1">
              <a:off x="4506473" y="2874254"/>
              <a:ext cx="168869" cy="6829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mit Pfeil 46"/>
            <p:cNvCxnSpPr/>
            <p:nvPr/>
          </p:nvCxnSpPr>
          <p:spPr>
            <a:xfrm flipH="1" flipV="1">
              <a:off x="4690110" y="3966210"/>
              <a:ext cx="801009" cy="18788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144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Schreibtisch\Meetings\Trautenfels2015\Presentation\Doesen1994_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268412"/>
            <a:ext cx="6712354" cy="43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AutoShape 2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676400" y="1219200"/>
            <a:ext cx="2533650" cy="21907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de-AT" altLang="de-DE" sz="140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>
          <a:xfrm>
            <a:off x="1144588" y="80628"/>
            <a:ext cx="6919912" cy="830997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de-DE" sz="1600" b="0" dirty="0" smtClean="0"/>
              <a:t>20 Years of Geodetic Monitoring of</a:t>
            </a:r>
            <a:br>
              <a:rPr lang="en-US" altLang="de-DE" sz="1600" b="0" dirty="0" smtClean="0"/>
            </a:br>
            <a:r>
              <a:rPr lang="en-US" altLang="de-DE" sz="1600" b="0" dirty="0" err="1" smtClean="0"/>
              <a:t>Dösen</a:t>
            </a:r>
            <a:r>
              <a:rPr lang="en-US" altLang="de-DE" sz="1600" b="0" dirty="0" smtClean="0"/>
              <a:t> Rock Glacier (</a:t>
            </a:r>
            <a:r>
              <a:rPr lang="en-US" altLang="de-DE" sz="1600" b="0" dirty="0" err="1" smtClean="0"/>
              <a:t>Ankogel</a:t>
            </a:r>
            <a:r>
              <a:rPr lang="en-US" altLang="de-DE" sz="1600" b="0" dirty="0" smtClean="0"/>
              <a:t> Group, Austria) – A Short Review</a:t>
            </a:r>
            <a:br>
              <a:rPr lang="en-US" altLang="de-DE" sz="1600" b="0" dirty="0" smtClean="0"/>
            </a:br>
            <a:r>
              <a:rPr lang="en-US" altLang="de-DE" sz="1600" b="0" dirty="0" smtClean="0">
                <a:solidFill>
                  <a:schemeClr val="accent6"/>
                </a:solidFill>
              </a:rPr>
              <a:t>1. Introduction</a:t>
            </a:r>
            <a:endParaRPr lang="en-US" altLang="de-DE" sz="1600" dirty="0" smtClean="0">
              <a:solidFill>
                <a:schemeClr val="accent6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079500" y="5588413"/>
            <a:ext cx="1096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July 26, 1994</a:t>
            </a:r>
            <a:endParaRPr lang="en-US" sz="1200" dirty="0"/>
          </a:p>
        </p:txBody>
      </p:sp>
      <p:sp>
        <p:nvSpPr>
          <p:cNvPr id="9" name="Textfeld 8"/>
          <p:cNvSpPr txBox="1"/>
          <p:nvPr/>
        </p:nvSpPr>
        <p:spPr>
          <a:xfrm>
            <a:off x="5449662" y="5594109"/>
            <a:ext cx="2362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 first visit to </a:t>
            </a:r>
            <a:r>
              <a:rPr lang="en-US" sz="1200" dirty="0" err="1" smtClean="0"/>
              <a:t>Dösen</a:t>
            </a:r>
            <a:r>
              <a:rPr lang="en-US" sz="1200" dirty="0" smtClean="0"/>
              <a:t> rock glacier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3087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chreibtisch\Meetings\Trautenfels2015\Presentation\Doesen1994_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268760"/>
            <a:ext cx="6712354" cy="431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AutoShape 2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676400" y="1219200"/>
            <a:ext cx="2533650" cy="21907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de-AT" altLang="de-DE" sz="140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>
          <a:xfrm>
            <a:off x="1144588" y="80628"/>
            <a:ext cx="6919912" cy="830997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de-DE" sz="1600" b="0" dirty="0" smtClean="0"/>
              <a:t>20 Years of Geodetic Monitoring of</a:t>
            </a:r>
            <a:br>
              <a:rPr lang="en-US" altLang="de-DE" sz="1600" b="0" dirty="0" smtClean="0"/>
            </a:br>
            <a:r>
              <a:rPr lang="en-US" altLang="de-DE" sz="1600" b="0" dirty="0" err="1" smtClean="0"/>
              <a:t>Dösen</a:t>
            </a:r>
            <a:r>
              <a:rPr lang="en-US" altLang="de-DE" sz="1600" b="0" dirty="0" smtClean="0"/>
              <a:t> Rock Glacier (</a:t>
            </a:r>
            <a:r>
              <a:rPr lang="en-US" altLang="de-DE" sz="1600" b="0" dirty="0" err="1" smtClean="0"/>
              <a:t>Ankogel</a:t>
            </a:r>
            <a:r>
              <a:rPr lang="en-US" altLang="de-DE" sz="1600" b="0" dirty="0" smtClean="0"/>
              <a:t> Group, Austria) – A Short Review</a:t>
            </a:r>
            <a:br>
              <a:rPr lang="en-US" altLang="de-DE" sz="1600" b="0" dirty="0" smtClean="0"/>
            </a:br>
            <a:r>
              <a:rPr lang="en-US" altLang="de-DE" sz="1600" b="0" dirty="0" smtClean="0">
                <a:solidFill>
                  <a:schemeClr val="accent6"/>
                </a:solidFill>
              </a:rPr>
              <a:t>1. Introduction</a:t>
            </a:r>
            <a:endParaRPr lang="en-US" altLang="de-DE" sz="1600" dirty="0" smtClean="0">
              <a:solidFill>
                <a:schemeClr val="accent6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079500" y="5588413"/>
            <a:ext cx="1096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July 26, 1994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3010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chreibtisch\Meetings\Trautenfels2015\Presentation\Doesen1994_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268759"/>
            <a:ext cx="6712354" cy="431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AutoShape 2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676400" y="1219200"/>
            <a:ext cx="2533650" cy="21907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de-AT" altLang="de-DE" sz="140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title"/>
          </p:nvPr>
        </p:nvSpPr>
        <p:spPr>
          <a:xfrm>
            <a:off x="1144588" y="80628"/>
            <a:ext cx="6919912" cy="830997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de-DE" sz="1600" b="0" dirty="0" smtClean="0"/>
              <a:t>20 Years of Geodetic Monitoring of</a:t>
            </a:r>
            <a:br>
              <a:rPr lang="en-US" altLang="de-DE" sz="1600" b="0" dirty="0" smtClean="0"/>
            </a:br>
            <a:r>
              <a:rPr lang="en-US" altLang="de-DE" sz="1600" b="0" dirty="0" err="1" smtClean="0"/>
              <a:t>Dösen</a:t>
            </a:r>
            <a:r>
              <a:rPr lang="en-US" altLang="de-DE" sz="1600" b="0" dirty="0" smtClean="0"/>
              <a:t> Rock Glacier (</a:t>
            </a:r>
            <a:r>
              <a:rPr lang="en-US" altLang="de-DE" sz="1600" b="0" dirty="0" err="1" smtClean="0"/>
              <a:t>Ankogel</a:t>
            </a:r>
            <a:r>
              <a:rPr lang="en-US" altLang="de-DE" sz="1600" b="0" dirty="0" smtClean="0"/>
              <a:t> Group, Austria) – A Short Review</a:t>
            </a:r>
            <a:br>
              <a:rPr lang="en-US" altLang="de-DE" sz="1600" b="0" dirty="0" smtClean="0"/>
            </a:br>
            <a:r>
              <a:rPr lang="en-US" altLang="de-DE" sz="1600" b="0" dirty="0" smtClean="0">
                <a:solidFill>
                  <a:schemeClr val="accent6"/>
                </a:solidFill>
              </a:rPr>
              <a:t>1. Introduction</a:t>
            </a:r>
            <a:endParaRPr lang="en-US" altLang="de-DE" sz="1600" dirty="0" smtClean="0">
              <a:solidFill>
                <a:schemeClr val="accent6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079500" y="5588413"/>
            <a:ext cx="1096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July 26, 1994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3327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818</Words>
  <Application>Microsoft Office PowerPoint</Application>
  <PresentationFormat>Bildschirmpräsentation (4:3)</PresentationFormat>
  <Paragraphs>178</Paragraphs>
  <Slides>28</Slides>
  <Notes>28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29" baseType="lpstr">
      <vt:lpstr>Standarddesign</vt:lpstr>
      <vt:lpstr>PowerPoint-Präsentation</vt:lpstr>
      <vt:lpstr>20 Years of Geodetic Monitoring of Dösen Rock Glacier (Ankogel Group, Austria) – A Short Review </vt:lpstr>
      <vt:lpstr>20 Years of Geodetic Monitoring of Dösen Rock Glacier (Ankogel Group, Austria) – A Short Review 2. Total station measurements 1995-2013</vt:lpstr>
      <vt:lpstr>20 Years of Geodetic Monitoring of Dösen Rock Glacier (Ankogel Group, Austria) – A Short Review 1. Introduction</vt:lpstr>
      <vt:lpstr>20 Years of Geodetic Monitoring of Dösen Rock Glacier (Ankogel Group, Austria) – A Short Review 1. Introduction</vt:lpstr>
      <vt:lpstr>20 Years of Geodetic Monitoring of Dösen Rock Glacier (Ankogel Group, Austria) – A Short Review 1. Introduction</vt:lpstr>
      <vt:lpstr>20 Years of Geodetic Monitoring of Dösen Rock Glacier (Ankogel Group, Austria) – A Short Review 1. Introduction</vt:lpstr>
      <vt:lpstr>20 Years of Geodetic Monitoring of Dösen Rock Glacier (Ankogel Group, Austria) – A Short Review 1. Introduction</vt:lpstr>
      <vt:lpstr>20 Years of Geodetic Monitoring of Dösen Rock Glacier (Ankogel Group, Austria) – A Short Review 1. Introduction</vt:lpstr>
      <vt:lpstr>20 Years of Geodetic Monitoring of Dösen Rock Glacier (Ankogel Group, Austria) – A Short Review 2. Total Station Measurements 1995-2013</vt:lpstr>
      <vt:lpstr>20 Years of Geodetic Monitoring of Dösen Rock Glacier (Ankogel Group, Austria) – A Short Review 2. Total station measurements 1995-2013</vt:lpstr>
      <vt:lpstr>20 Years of Geodetic Monitoring of Dösen Rock Glacier (Ankogel Group, Austria) – A Short Review 2. Total Station Measurements 1995-2013</vt:lpstr>
      <vt:lpstr>20 Years of Geodetic Monitoring of Dösen Rock Glacier (Ankogel Group, Austria) – A Short Review 2. Total Station Measurements 1995-2013</vt:lpstr>
      <vt:lpstr>20 Years of Geodetic Monitoring of Dösen Rock Glacier (Ankogel Group, Austria) – A Short Review 2. Total Station Measurements 1995-2013</vt:lpstr>
      <vt:lpstr>20 Years of Geodetic Monitoring of Dösen Rock Glacier (Ankogel Group, Austria) – A Short Review 2. Total Station Measurements 1995-2013</vt:lpstr>
      <vt:lpstr>20 Years of Geodetic Monitoring of Dösen Rock Glacier (Ankogel Group, Austria) – A Short Review 2. Total Station Measurements 1995-2013</vt:lpstr>
      <vt:lpstr>20 Years of Geodetic Monitoring of Dösen Rock Glacier (Ankogel Group, Austria) – A Short Review 2. Total Station Measurements 1995-2013</vt:lpstr>
      <vt:lpstr>20 Years of Geodetic Monitoring of Dösen Rock Glacier (Ankogel Group, Austria) – A Short Review 3. GPS/GNSS Measurements 2014-2015</vt:lpstr>
      <vt:lpstr>20 Years of Geodetic Monitoring of Dösen Rock Glacier (Ankogel Group, Austria) – A Short Review 3. GPS/GNSS Measurements 2014-2015</vt:lpstr>
      <vt:lpstr>20 Years of Geodetic Monitoring of Dösen Rock Glacier (Ankogel Group, Austria) – A Short Review 3. GPS/GNSS Measurements 2014-2015</vt:lpstr>
      <vt:lpstr>20 Years of Geodetic Monitoring of Dösen Rock Glacier (Ankogel Group, Austria) – A Short Review 3. GPS/GNSS Measurements 2014-2015</vt:lpstr>
      <vt:lpstr>20 Years of Geodetic Monitoring of Dösen Rock Glacier (Ankogel Group, Austria) – A Short Review 4. Photogrammetric Measurements</vt:lpstr>
      <vt:lpstr>20 Years of Geodetic Monitoring of Dösen Rock Glacier (Ankogel Group, Austria) – A Short Review 4. Photogrammetric Measurements</vt:lpstr>
      <vt:lpstr>20 Years of Geodetic Monitoring of Dösen Rock Glacier (Ankogel Group, Austria) – A Short Review 4. Photogrammetric Measurements</vt:lpstr>
      <vt:lpstr>20 Years of Geodetic Monitoring of Dösen Rock Glacier (Ankogel Group, Austria) – A Short Review 5. Results</vt:lpstr>
      <vt:lpstr>20 Years of Geodetic Monitoring of Dösen Rock Glacier (Ankogel Group, Austria) – A Short Review 5. Results</vt:lpstr>
      <vt:lpstr>20 Years of Geodetic Monitoring of Dösen Rock Glacier (Ankogel Group, Austria) – A Short Review 6. Conclusions and Outlook</vt:lpstr>
      <vt:lpstr>20 Years of Geodetic Monitoring of Dösen Rock Glacier (Ankogel Group, Austria) – A Short Review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Viktor Kaufmann / Victor Mercator</dc:creator>
  <cp:lastModifiedBy>Viktor Kaufmann</cp:lastModifiedBy>
  <cp:revision>441</cp:revision>
  <cp:lastPrinted>2015-10-13T13:37:28Z</cp:lastPrinted>
  <dcterms:created xsi:type="dcterms:W3CDTF">2000-11-09T15:08:51Z</dcterms:created>
  <dcterms:modified xsi:type="dcterms:W3CDTF">2015-10-13T16:23:06Z</dcterms:modified>
</cp:coreProperties>
</file>